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4" r:id="rId1"/>
  </p:sldMasterIdLst>
  <p:notesMasterIdLst>
    <p:notesMasterId r:id="rId24"/>
  </p:notesMasterIdLst>
  <p:sldIdLst>
    <p:sldId id="256" r:id="rId2"/>
    <p:sldId id="257" r:id="rId3"/>
    <p:sldId id="258" r:id="rId4"/>
    <p:sldId id="259" r:id="rId5"/>
    <p:sldId id="260" r:id="rId6"/>
    <p:sldId id="262" r:id="rId7"/>
    <p:sldId id="263" r:id="rId8"/>
    <p:sldId id="277" r:id="rId9"/>
    <p:sldId id="264" r:id="rId10"/>
    <p:sldId id="265" r:id="rId11"/>
    <p:sldId id="266" r:id="rId12"/>
    <p:sldId id="267" r:id="rId13"/>
    <p:sldId id="268" r:id="rId14"/>
    <p:sldId id="269" r:id="rId15"/>
    <p:sldId id="270" r:id="rId16"/>
    <p:sldId id="271" r:id="rId17"/>
    <p:sldId id="272" r:id="rId18"/>
    <p:sldId id="273" r:id="rId19"/>
    <p:sldId id="261" r:id="rId20"/>
    <p:sldId id="274" r:id="rId21"/>
    <p:sldId id="275" r:id="rId22"/>
    <p:sldId id="27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EDB9"/>
    <a:srgbClr val="12EE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97" autoAdjust="0"/>
    <p:restoredTop sz="94291" autoAdjust="0"/>
  </p:normalViewPr>
  <p:slideViewPr>
    <p:cSldViewPr snapToGrid="0">
      <p:cViewPr varScale="1">
        <p:scale>
          <a:sx n="68" d="100"/>
          <a:sy n="68" d="100"/>
        </p:scale>
        <p:origin x="558"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ED1E87-5D0E-4BDB-9848-42A5D46043AF}" type="datetimeFigureOut">
              <a:rPr lang="en-US" smtClean="0"/>
              <a:t>9/26/2018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E3DBBE-D73C-4527-BF90-FE8DDBC00A3E}" type="slidenum">
              <a:rPr lang="en-US" smtClean="0"/>
              <a:t>‹#›</a:t>
            </a:fld>
            <a:endParaRPr lang="en-US"/>
          </a:p>
        </p:txBody>
      </p:sp>
    </p:spTree>
    <p:extLst>
      <p:ext uri="{BB962C8B-B14F-4D97-AF65-F5344CB8AC3E}">
        <p14:creationId xmlns:p14="http://schemas.microsoft.com/office/powerpoint/2010/main" val="664716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08B9EBBA-996F-894A-B54A-D6246ED52CEA}" type="datetimeFigureOut">
              <a:rPr lang="en-US" smtClean="0"/>
              <a:pPr/>
              <a:t>9/26/2018</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D57F1E4F-1CFF-5643-939E-217C01CDF565}" type="slidenum">
              <a:rPr lang="en-US" smtClean="0"/>
              <a:pPr/>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164228577"/>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8809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D62726E-379B-B349-9EED-81ED093FA806}" type="datetimeFigureOut">
              <a:rPr lang="en-US" smtClean="0"/>
              <a:pPr/>
              <a:t>9/26/2018</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D57F1E4F-1CFF-5643-939E-217C01CDF565}" type="slidenum">
              <a:rPr lang="en-US" smtClean="0"/>
              <a:pPr/>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297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980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8DFA1846-DA80-1C48-A609-854EA85C59AD}" type="datetimeFigureOut">
              <a:rPr lang="en-US" smtClean="0"/>
              <a:pPr/>
              <a:t>9/26/2018</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D57F1E4F-1CFF-5643-939E-217C01CDF565}" type="slidenum">
              <a:rPr lang="en-US" smtClean="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480173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799386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9/26/2018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906490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9/26/2018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620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8818C68F-D26B-8F47-958C-23B49CF8A634}" type="datetimeFigureOut">
              <a:rPr lang="en-US" smtClean="0"/>
              <a:pPr/>
              <a:t>9/26/2018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5627273"/>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D0DF5E60-9974-AC48-9591-99C2BB44B7CF}" type="datetimeFigureOut">
              <a:rPr lang="en-US" smtClean="0"/>
              <a:pPr/>
              <a:t>9/26/2018</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6674101"/>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18C79C5D-2A6F-F04D-97DA-BEF2467B64E4}" type="datetimeFigureOut">
              <a:rPr lang="en-US" smtClean="0"/>
              <a:pPr/>
              <a:t>9/26/2018</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3625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09B482E8-6E0E-1B4F-B1FD-C69DB9E858D9}" type="datetimeFigureOut">
              <a:rPr lang="en-US" smtClean="0"/>
              <a:pPr/>
              <a:t>9/26/2018</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D57F1E4F-1CFF-5643-939E-217C01CDF565}" type="slidenum">
              <a:rPr lang="en-US" smtClean="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8321619"/>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hf sldNum="0" hdr="0" ftr="0" dt="0"/>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16288-86DA-41CA-88F0-547A1DB8FD9C}"/>
              </a:ext>
            </a:extLst>
          </p:cNvPr>
          <p:cNvSpPr>
            <a:spLocks noGrp="1"/>
          </p:cNvSpPr>
          <p:nvPr>
            <p:ph type="ctrTitle"/>
          </p:nvPr>
        </p:nvSpPr>
        <p:spPr/>
        <p:txBody>
          <a:bodyPr>
            <a:normAutofit/>
          </a:bodyPr>
          <a:lstStyle/>
          <a:p>
            <a:pPr algn="ctr"/>
            <a:r>
              <a:rPr lang="en-US" sz="4800" dirty="0"/>
              <a:t>7</a:t>
            </a:r>
            <a:r>
              <a:rPr lang="en-US" sz="4800" baseline="30000" dirty="0"/>
              <a:t>th</a:t>
            </a:r>
            <a:r>
              <a:rPr lang="en-US" sz="4800" dirty="0"/>
              <a:t> Grade Literature Circles with Ms. Burke</a:t>
            </a:r>
          </a:p>
        </p:txBody>
      </p:sp>
      <p:sp>
        <p:nvSpPr>
          <p:cNvPr id="3" name="Subtitle 2">
            <a:extLst>
              <a:ext uri="{FF2B5EF4-FFF2-40B4-BE49-F238E27FC236}">
                <a16:creationId xmlns:a16="http://schemas.microsoft.com/office/drawing/2014/main" id="{40E1A684-1230-44B6-958A-A1816E15C29A}"/>
              </a:ext>
            </a:extLst>
          </p:cNvPr>
          <p:cNvSpPr>
            <a:spLocks noGrp="1"/>
          </p:cNvSpPr>
          <p:nvPr>
            <p:ph type="subTitle" idx="1"/>
          </p:nvPr>
        </p:nvSpPr>
        <p:spPr/>
        <p:txBody>
          <a:bodyPr>
            <a:normAutofit fontScale="92500" lnSpcReduction="20000"/>
          </a:bodyPr>
          <a:lstStyle/>
          <a:p>
            <a:pPr algn="ctr"/>
            <a:r>
              <a:rPr lang="en-US" b="1" dirty="0">
                <a:latin typeface="+mj-lt"/>
              </a:rPr>
              <a:t>Today you will learn all about the work we will do during ELA this year.  </a:t>
            </a:r>
          </a:p>
        </p:txBody>
      </p:sp>
    </p:spTree>
    <p:extLst>
      <p:ext uri="{BB962C8B-B14F-4D97-AF65-F5344CB8AC3E}">
        <p14:creationId xmlns:p14="http://schemas.microsoft.com/office/powerpoint/2010/main" val="2542743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64FAB-6505-4C13-BA6F-4BD3E1365C18}"/>
              </a:ext>
            </a:extLst>
          </p:cNvPr>
          <p:cNvSpPr>
            <a:spLocks noGrp="1"/>
          </p:cNvSpPr>
          <p:nvPr>
            <p:ph type="title"/>
          </p:nvPr>
        </p:nvSpPr>
        <p:spPr/>
        <p:txBody>
          <a:bodyPr>
            <a:normAutofit fontScale="90000"/>
          </a:bodyPr>
          <a:lstStyle/>
          <a:p>
            <a:r>
              <a:rPr lang="en-US" sz="5400" b="1" dirty="0"/>
              <a:t>What is a Discussion Director?  </a:t>
            </a:r>
          </a:p>
        </p:txBody>
      </p:sp>
      <p:sp>
        <p:nvSpPr>
          <p:cNvPr id="3" name="Content Placeholder 2">
            <a:extLst>
              <a:ext uri="{FF2B5EF4-FFF2-40B4-BE49-F238E27FC236}">
                <a16:creationId xmlns:a16="http://schemas.microsoft.com/office/drawing/2014/main" id="{D2A56B2F-920E-4501-9136-82CDA5906D13}"/>
              </a:ext>
            </a:extLst>
          </p:cNvPr>
          <p:cNvSpPr>
            <a:spLocks noGrp="1"/>
          </p:cNvSpPr>
          <p:nvPr>
            <p:ph idx="1"/>
          </p:nvPr>
        </p:nvSpPr>
        <p:spPr>
          <a:xfrm>
            <a:off x="3868614" y="2311790"/>
            <a:ext cx="7948247" cy="4131213"/>
          </a:xfrm>
        </p:spPr>
        <p:txBody>
          <a:bodyPr>
            <a:normAutofit/>
          </a:bodyPr>
          <a:lstStyle/>
          <a:p>
            <a:pPr marL="0" indent="0">
              <a:lnSpc>
                <a:spcPct val="100000"/>
              </a:lnSpc>
              <a:spcBef>
                <a:spcPts val="0"/>
              </a:spcBef>
              <a:buNone/>
            </a:pPr>
            <a:r>
              <a:rPr lang="en-US" sz="2600" b="1" dirty="0">
                <a:latin typeface="+mj-lt"/>
              </a:rPr>
              <a:t>A </a:t>
            </a:r>
            <a:r>
              <a:rPr lang="en-US" sz="2600" b="1" u="sng" dirty="0">
                <a:latin typeface="+mj-lt"/>
              </a:rPr>
              <a:t>Discussion Director</a:t>
            </a:r>
            <a:r>
              <a:rPr lang="en-US" sz="2600" b="1" dirty="0">
                <a:latin typeface="+mj-lt"/>
              </a:rPr>
              <a:t> is in charge of coming up with interesting questions to ask the group.  These should be questions that get the group thinking (called “open-ended questions”).  </a:t>
            </a:r>
          </a:p>
          <a:p>
            <a:pPr marL="0" indent="0">
              <a:lnSpc>
                <a:spcPct val="100000"/>
              </a:lnSpc>
              <a:spcBef>
                <a:spcPts val="0"/>
              </a:spcBef>
              <a:buNone/>
            </a:pPr>
            <a:endParaRPr lang="en-US" sz="2600" b="1" dirty="0">
              <a:latin typeface="+mj-lt"/>
            </a:endParaRPr>
          </a:p>
          <a:p>
            <a:pPr marL="0" indent="0">
              <a:lnSpc>
                <a:spcPct val="100000"/>
              </a:lnSpc>
              <a:spcBef>
                <a:spcPts val="0"/>
              </a:spcBef>
              <a:buNone/>
            </a:pPr>
            <a:r>
              <a:rPr lang="en-US" sz="2600" b="1" dirty="0">
                <a:latin typeface="+mj-lt"/>
              </a:rPr>
              <a:t>“Why do you think” questions are great ways to get others thinking about the story!  </a:t>
            </a:r>
            <a:endParaRPr lang="en-US" sz="2600" dirty="0">
              <a:latin typeface="+mj-lt"/>
            </a:endParaRPr>
          </a:p>
        </p:txBody>
      </p:sp>
    </p:spTree>
    <p:extLst>
      <p:ext uri="{BB962C8B-B14F-4D97-AF65-F5344CB8AC3E}">
        <p14:creationId xmlns:p14="http://schemas.microsoft.com/office/powerpoint/2010/main" val="2386422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64FAB-6505-4C13-BA6F-4BD3E1365C18}"/>
              </a:ext>
            </a:extLst>
          </p:cNvPr>
          <p:cNvSpPr>
            <a:spLocks noGrp="1"/>
          </p:cNvSpPr>
          <p:nvPr>
            <p:ph type="title"/>
          </p:nvPr>
        </p:nvSpPr>
        <p:spPr/>
        <p:txBody>
          <a:bodyPr>
            <a:normAutofit fontScale="90000"/>
          </a:bodyPr>
          <a:lstStyle/>
          <a:p>
            <a:r>
              <a:rPr lang="en-US" sz="5400" b="1" dirty="0"/>
              <a:t>What is a Literary Luminary?  </a:t>
            </a:r>
          </a:p>
        </p:txBody>
      </p:sp>
      <p:sp>
        <p:nvSpPr>
          <p:cNvPr id="3" name="Content Placeholder 2">
            <a:extLst>
              <a:ext uri="{FF2B5EF4-FFF2-40B4-BE49-F238E27FC236}">
                <a16:creationId xmlns:a16="http://schemas.microsoft.com/office/drawing/2014/main" id="{D2A56B2F-920E-4501-9136-82CDA5906D13}"/>
              </a:ext>
            </a:extLst>
          </p:cNvPr>
          <p:cNvSpPr>
            <a:spLocks noGrp="1"/>
          </p:cNvSpPr>
          <p:nvPr>
            <p:ph idx="1"/>
          </p:nvPr>
        </p:nvSpPr>
        <p:spPr>
          <a:xfrm>
            <a:off x="3868614" y="2311790"/>
            <a:ext cx="7948247" cy="4131213"/>
          </a:xfrm>
        </p:spPr>
        <p:txBody>
          <a:bodyPr>
            <a:normAutofit/>
          </a:bodyPr>
          <a:lstStyle/>
          <a:p>
            <a:pPr marL="0" indent="0">
              <a:lnSpc>
                <a:spcPct val="100000"/>
              </a:lnSpc>
              <a:spcBef>
                <a:spcPts val="0"/>
              </a:spcBef>
              <a:buNone/>
            </a:pPr>
            <a:r>
              <a:rPr lang="en-US" sz="2800" b="1" dirty="0">
                <a:latin typeface="+mj-lt"/>
              </a:rPr>
              <a:t>A </a:t>
            </a:r>
            <a:r>
              <a:rPr lang="en-US" sz="2800" b="1" u="sng" dirty="0">
                <a:latin typeface="+mj-lt"/>
              </a:rPr>
              <a:t>Literary Luminary</a:t>
            </a:r>
            <a:r>
              <a:rPr lang="en-US" sz="2800" b="1" dirty="0">
                <a:latin typeface="+mj-lt"/>
              </a:rPr>
              <a:t> is in charge of finding interesting quotes from the reading that will get the group talking.  </a:t>
            </a:r>
          </a:p>
          <a:p>
            <a:pPr marL="0" indent="0">
              <a:lnSpc>
                <a:spcPct val="100000"/>
              </a:lnSpc>
              <a:spcBef>
                <a:spcPts val="0"/>
              </a:spcBef>
              <a:buNone/>
            </a:pPr>
            <a:endParaRPr lang="en-US" sz="2800" b="1" dirty="0">
              <a:latin typeface="+mj-lt"/>
            </a:endParaRPr>
          </a:p>
          <a:p>
            <a:pPr marL="0" indent="0">
              <a:lnSpc>
                <a:spcPct val="100000"/>
              </a:lnSpc>
              <a:spcBef>
                <a:spcPts val="0"/>
              </a:spcBef>
              <a:buNone/>
            </a:pPr>
            <a:r>
              <a:rPr lang="en-US" sz="2800" b="1" dirty="0">
                <a:latin typeface="+mj-lt"/>
              </a:rPr>
              <a:t>Choose quotes that have multiple meanings and ask the group what they think it means.  </a:t>
            </a:r>
            <a:endParaRPr lang="en-US" sz="2800" dirty="0">
              <a:latin typeface="+mj-lt"/>
            </a:endParaRPr>
          </a:p>
        </p:txBody>
      </p:sp>
    </p:spTree>
    <p:extLst>
      <p:ext uri="{BB962C8B-B14F-4D97-AF65-F5344CB8AC3E}">
        <p14:creationId xmlns:p14="http://schemas.microsoft.com/office/powerpoint/2010/main" val="2923150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64FAB-6505-4C13-BA6F-4BD3E1365C18}"/>
              </a:ext>
            </a:extLst>
          </p:cNvPr>
          <p:cNvSpPr>
            <a:spLocks noGrp="1"/>
          </p:cNvSpPr>
          <p:nvPr>
            <p:ph type="title"/>
          </p:nvPr>
        </p:nvSpPr>
        <p:spPr/>
        <p:txBody>
          <a:bodyPr>
            <a:normAutofit fontScale="90000"/>
          </a:bodyPr>
          <a:lstStyle/>
          <a:p>
            <a:r>
              <a:rPr lang="en-US" sz="5400" b="1" dirty="0"/>
              <a:t>What is a Character Captain?</a:t>
            </a:r>
          </a:p>
        </p:txBody>
      </p:sp>
      <p:sp>
        <p:nvSpPr>
          <p:cNvPr id="3" name="Content Placeholder 2">
            <a:extLst>
              <a:ext uri="{FF2B5EF4-FFF2-40B4-BE49-F238E27FC236}">
                <a16:creationId xmlns:a16="http://schemas.microsoft.com/office/drawing/2014/main" id="{D2A56B2F-920E-4501-9136-82CDA5906D13}"/>
              </a:ext>
            </a:extLst>
          </p:cNvPr>
          <p:cNvSpPr>
            <a:spLocks noGrp="1"/>
          </p:cNvSpPr>
          <p:nvPr>
            <p:ph idx="1"/>
          </p:nvPr>
        </p:nvSpPr>
        <p:spPr>
          <a:xfrm>
            <a:off x="3868614" y="2311790"/>
            <a:ext cx="7948247" cy="4131213"/>
          </a:xfrm>
        </p:spPr>
        <p:txBody>
          <a:bodyPr>
            <a:normAutofit/>
          </a:bodyPr>
          <a:lstStyle/>
          <a:p>
            <a:pPr marL="0" indent="0">
              <a:lnSpc>
                <a:spcPct val="100000"/>
              </a:lnSpc>
              <a:spcBef>
                <a:spcPts val="0"/>
              </a:spcBef>
              <a:buNone/>
            </a:pPr>
            <a:r>
              <a:rPr lang="en-US" sz="2800" b="1" dirty="0">
                <a:latin typeface="+mj-lt"/>
              </a:rPr>
              <a:t>A </a:t>
            </a:r>
            <a:r>
              <a:rPr lang="en-US" sz="2800" b="1" u="sng" dirty="0">
                <a:latin typeface="+mj-lt"/>
              </a:rPr>
              <a:t>Character Captain</a:t>
            </a:r>
            <a:r>
              <a:rPr lang="en-US" sz="2800" b="1" dirty="0">
                <a:latin typeface="+mj-lt"/>
              </a:rPr>
              <a:t> is in charge of choosing characters that do something interesting in the reading.  They will also use adjectives to describe these characters.  </a:t>
            </a:r>
          </a:p>
          <a:p>
            <a:pPr marL="0" indent="0">
              <a:lnSpc>
                <a:spcPct val="100000"/>
              </a:lnSpc>
              <a:spcBef>
                <a:spcPts val="0"/>
              </a:spcBef>
              <a:buNone/>
            </a:pPr>
            <a:endParaRPr lang="en-US" sz="2800" b="1" dirty="0">
              <a:latin typeface="+mj-lt"/>
            </a:endParaRPr>
          </a:p>
          <a:p>
            <a:pPr marL="0" indent="0">
              <a:lnSpc>
                <a:spcPct val="100000"/>
              </a:lnSpc>
              <a:spcBef>
                <a:spcPts val="0"/>
              </a:spcBef>
              <a:buNone/>
            </a:pPr>
            <a:r>
              <a:rPr lang="en-US" sz="2800" b="1" dirty="0">
                <a:latin typeface="+mj-lt"/>
              </a:rPr>
              <a:t>Be ready to ask the rest of the group what adjectives they think describe the characters that you have chosen.  </a:t>
            </a:r>
            <a:endParaRPr lang="en-US" sz="2800" dirty="0">
              <a:latin typeface="+mj-lt"/>
            </a:endParaRPr>
          </a:p>
        </p:txBody>
      </p:sp>
    </p:spTree>
    <p:extLst>
      <p:ext uri="{BB962C8B-B14F-4D97-AF65-F5344CB8AC3E}">
        <p14:creationId xmlns:p14="http://schemas.microsoft.com/office/powerpoint/2010/main" val="2175830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64FAB-6505-4C13-BA6F-4BD3E1365C18}"/>
              </a:ext>
            </a:extLst>
          </p:cNvPr>
          <p:cNvSpPr>
            <a:spLocks noGrp="1"/>
          </p:cNvSpPr>
          <p:nvPr>
            <p:ph type="title"/>
          </p:nvPr>
        </p:nvSpPr>
        <p:spPr/>
        <p:txBody>
          <a:bodyPr>
            <a:normAutofit fontScale="90000"/>
          </a:bodyPr>
          <a:lstStyle/>
          <a:p>
            <a:r>
              <a:rPr lang="en-US" sz="5400" b="1" dirty="0"/>
              <a:t>What is a Community Connector?  </a:t>
            </a:r>
          </a:p>
        </p:txBody>
      </p:sp>
      <p:sp>
        <p:nvSpPr>
          <p:cNvPr id="3" name="Content Placeholder 2">
            <a:extLst>
              <a:ext uri="{FF2B5EF4-FFF2-40B4-BE49-F238E27FC236}">
                <a16:creationId xmlns:a16="http://schemas.microsoft.com/office/drawing/2014/main" id="{D2A56B2F-920E-4501-9136-82CDA5906D13}"/>
              </a:ext>
            </a:extLst>
          </p:cNvPr>
          <p:cNvSpPr>
            <a:spLocks noGrp="1"/>
          </p:cNvSpPr>
          <p:nvPr>
            <p:ph idx="1"/>
          </p:nvPr>
        </p:nvSpPr>
        <p:spPr>
          <a:xfrm>
            <a:off x="3868614" y="2311790"/>
            <a:ext cx="7948247" cy="4131213"/>
          </a:xfrm>
        </p:spPr>
        <p:txBody>
          <a:bodyPr>
            <a:normAutofit/>
          </a:bodyPr>
          <a:lstStyle/>
          <a:p>
            <a:pPr marL="0" indent="0">
              <a:lnSpc>
                <a:spcPct val="100000"/>
              </a:lnSpc>
              <a:spcBef>
                <a:spcPts val="0"/>
              </a:spcBef>
              <a:buNone/>
            </a:pPr>
            <a:r>
              <a:rPr lang="en-US" sz="2800" b="1" dirty="0">
                <a:latin typeface="+mj-lt"/>
              </a:rPr>
              <a:t>A </a:t>
            </a:r>
            <a:r>
              <a:rPr lang="en-US" sz="2800" b="1" u="sng" dirty="0">
                <a:latin typeface="+mj-lt"/>
              </a:rPr>
              <a:t>Community Connector</a:t>
            </a:r>
            <a:r>
              <a:rPr lang="en-US" sz="2800" b="1" dirty="0">
                <a:latin typeface="+mj-lt"/>
              </a:rPr>
              <a:t> is in charge of making connections between what you read and your own life, other things you’ve read, what’s going on the world, and/or history that you know about.  </a:t>
            </a:r>
          </a:p>
          <a:p>
            <a:pPr marL="0" indent="0">
              <a:lnSpc>
                <a:spcPct val="100000"/>
              </a:lnSpc>
              <a:spcBef>
                <a:spcPts val="0"/>
              </a:spcBef>
              <a:buNone/>
            </a:pPr>
            <a:endParaRPr lang="en-US" sz="2800" b="1" dirty="0">
              <a:latin typeface="+mj-lt"/>
            </a:endParaRPr>
          </a:p>
          <a:p>
            <a:pPr marL="0" indent="0">
              <a:lnSpc>
                <a:spcPct val="100000"/>
              </a:lnSpc>
              <a:spcBef>
                <a:spcPts val="0"/>
              </a:spcBef>
              <a:buNone/>
            </a:pPr>
            <a:r>
              <a:rPr lang="en-US" sz="2800" b="1" dirty="0">
                <a:latin typeface="+mj-lt"/>
              </a:rPr>
              <a:t>In the words of Kid President:</a:t>
            </a:r>
          </a:p>
          <a:p>
            <a:pPr marL="0" indent="0">
              <a:lnSpc>
                <a:spcPct val="100000"/>
              </a:lnSpc>
              <a:spcBef>
                <a:spcPts val="0"/>
              </a:spcBef>
              <a:buNone/>
            </a:pPr>
            <a:r>
              <a:rPr lang="en-US" sz="2800" b="1" dirty="0">
                <a:latin typeface="+mj-lt"/>
              </a:rPr>
              <a:t>DON’T BE BORING!  </a:t>
            </a:r>
            <a:endParaRPr lang="en-US" sz="2800" dirty="0">
              <a:latin typeface="+mj-lt"/>
            </a:endParaRPr>
          </a:p>
        </p:txBody>
      </p:sp>
    </p:spTree>
    <p:extLst>
      <p:ext uri="{BB962C8B-B14F-4D97-AF65-F5344CB8AC3E}">
        <p14:creationId xmlns:p14="http://schemas.microsoft.com/office/powerpoint/2010/main" val="3819990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64FAB-6505-4C13-BA6F-4BD3E1365C18}"/>
              </a:ext>
            </a:extLst>
          </p:cNvPr>
          <p:cNvSpPr>
            <a:spLocks noGrp="1"/>
          </p:cNvSpPr>
          <p:nvPr>
            <p:ph type="title"/>
          </p:nvPr>
        </p:nvSpPr>
        <p:spPr/>
        <p:txBody>
          <a:bodyPr>
            <a:normAutofit fontScale="90000"/>
          </a:bodyPr>
          <a:lstStyle/>
          <a:p>
            <a:r>
              <a:rPr lang="en-US" sz="5400" b="1" dirty="0"/>
              <a:t>What is a Reliable Recorder?  </a:t>
            </a:r>
          </a:p>
        </p:txBody>
      </p:sp>
      <p:sp>
        <p:nvSpPr>
          <p:cNvPr id="3" name="Content Placeholder 2">
            <a:extLst>
              <a:ext uri="{FF2B5EF4-FFF2-40B4-BE49-F238E27FC236}">
                <a16:creationId xmlns:a16="http://schemas.microsoft.com/office/drawing/2014/main" id="{D2A56B2F-920E-4501-9136-82CDA5906D13}"/>
              </a:ext>
            </a:extLst>
          </p:cNvPr>
          <p:cNvSpPr>
            <a:spLocks noGrp="1"/>
          </p:cNvSpPr>
          <p:nvPr>
            <p:ph idx="1"/>
          </p:nvPr>
        </p:nvSpPr>
        <p:spPr>
          <a:xfrm>
            <a:off x="3643532" y="2311790"/>
            <a:ext cx="8173329" cy="4131213"/>
          </a:xfrm>
        </p:spPr>
        <p:txBody>
          <a:bodyPr>
            <a:normAutofit/>
          </a:bodyPr>
          <a:lstStyle/>
          <a:p>
            <a:pPr marL="0" indent="0">
              <a:lnSpc>
                <a:spcPct val="100000"/>
              </a:lnSpc>
              <a:spcBef>
                <a:spcPts val="0"/>
              </a:spcBef>
              <a:buNone/>
            </a:pPr>
            <a:r>
              <a:rPr lang="en-US" sz="2800" b="1" dirty="0">
                <a:latin typeface="+mj-lt"/>
              </a:rPr>
              <a:t>A </a:t>
            </a:r>
            <a:r>
              <a:rPr lang="en-US" sz="2800" b="1" u="sng" dirty="0">
                <a:latin typeface="+mj-lt"/>
              </a:rPr>
              <a:t>Reliable Recorder</a:t>
            </a:r>
            <a:r>
              <a:rPr lang="en-US" sz="2800" b="1" dirty="0">
                <a:latin typeface="+mj-lt"/>
              </a:rPr>
              <a:t> is in charge of taking notes on important points that are said DURING the meeting.  </a:t>
            </a:r>
          </a:p>
          <a:p>
            <a:pPr marL="0" indent="0">
              <a:lnSpc>
                <a:spcPct val="100000"/>
              </a:lnSpc>
              <a:spcBef>
                <a:spcPts val="0"/>
              </a:spcBef>
              <a:buNone/>
            </a:pPr>
            <a:endParaRPr lang="en-US" sz="2800" b="1" dirty="0">
              <a:latin typeface="+mj-lt"/>
            </a:endParaRPr>
          </a:p>
          <a:p>
            <a:pPr marL="0" indent="0">
              <a:lnSpc>
                <a:spcPct val="100000"/>
              </a:lnSpc>
              <a:spcBef>
                <a:spcPts val="0"/>
              </a:spcBef>
              <a:buNone/>
            </a:pPr>
            <a:r>
              <a:rPr lang="en-US" sz="2800" b="1" dirty="0">
                <a:latin typeface="+mj-lt"/>
              </a:rPr>
              <a:t>VERY IMPORTANT:</a:t>
            </a:r>
          </a:p>
          <a:p>
            <a:pPr marL="0" indent="0">
              <a:lnSpc>
                <a:spcPct val="100000"/>
              </a:lnSpc>
              <a:spcBef>
                <a:spcPts val="0"/>
              </a:spcBef>
              <a:buNone/>
            </a:pPr>
            <a:r>
              <a:rPr lang="en-US" sz="2800" b="1" dirty="0">
                <a:latin typeface="+mj-lt"/>
              </a:rPr>
              <a:t>When you are the Reliable Recorder, you must close read the section AND answer the questions.  Your role will be completed while the meeting is taking place.  </a:t>
            </a:r>
            <a:endParaRPr lang="en-US" sz="2800" dirty="0">
              <a:latin typeface="+mj-lt"/>
            </a:endParaRPr>
          </a:p>
        </p:txBody>
      </p:sp>
    </p:spTree>
    <p:extLst>
      <p:ext uri="{BB962C8B-B14F-4D97-AF65-F5344CB8AC3E}">
        <p14:creationId xmlns:p14="http://schemas.microsoft.com/office/powerpoint/2010/main" val="4288121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64FAB-6505-4C13-BA6F-4BD3E1365C18}"/>
              </a:ext>
            </a:extLst>
          </p:cNvPr>
          <p:cNvSpPr>
            <a:spLocks noGrp="1"/>
          </p:cNvSpPr>
          <p:nvPr>
            <p:ph type="title"/>
          </p:nvPr>
        </p:nvSpPr>
        <p:spPr/>
        <p:txBody>
          <a:bodyPr>
            <a:normAutofit fontScale="90000"/>
          </a:bodyPr>
          <a:lstStyle/>
          <a:p>
            <a:r>
              <a:rPr lang="en-US" sz="5400" b="1" dirty="0"/>
              <a:t>What is an Artistic Adventurer?  </a:t>
            </a:r>
          </a:p>
        </p:txBody>
      </p:sp>
      <p:sp>
        <p:nvSpPr>
          <p:cNvPr id="3" name="Content Placeholder 2">
            <a:extLst>
              <a:ext uri="{FF2B5EF4-FFF2-40B4-BE49-F238E27FC236}">
                <a16:creationId xmlns:a16="http://schemas.microsoft.com/office/drawing/2014/main" id="{D2A56B2F-920E-4501-9136-82CDA5906D13}"/>
              </a:ext>
            </a:extLst>
          </p:cNvPr>
          <p:cNvSpPr>
            <a:spLocks noGrp="1"/>
          </p:cNvSpPr>
          <p:nvPr>
            <p:ph idx="1"/>
          </p:nvPr>
        </p:nvSpPr>
        <p:spPr>
          <a:xfrm>
            <a:off x="3643532" y="2311790"/>
            <a:ext cx="8173329" cy="4131213"/>
          </a:xfrm>
        </p:spPr>
        <p:txBody>
          <a:bodyPr>
            <a:normAutofit/>
          </a:bodyPr>
          <a:lstStyle/>
          <a:p>
            <a:pPr marL="0" indent="0">
              <a:lnSpc>
                <a:spcPct val="100000"/>
              </a:lnSpc>
              <a:spcBef>
                <a:spcPts val="0"/>
              </a:spcBef>
              <a:buNone/>
            </a:pPr>
            <a:r>
              <a:rPr lang="en-US" sz="2800" b="1" dirty="0">
                <a:latin typeface="+mj-lt"/>
              </a:rPr>
              <a:t>An </a:t>
            </a:r>
            <a:r>
              <a:rPr lang="en-US" sz="2800" b="1" u="sng" dirty="0">
                <a:latin typeface="+mj-lt"/>
              </a:rPr>
              <a:t>Artistic Adventurer</a:t>
            </a:r>
            <a:r>
              <a:rPr lang="en-US" sz="2800" b="1" dirty="0">
                <a:latin typeface="+mj-lt"/>
              </a:rPr>
              <a:t> is in charge of making a creative project that shows what was important in the reading.  </a:t>
            </a:r>
          </a:p>
          <a:p>
            <a:pPr marL="0" indent="0">
              <a:lnSpc>
                <a:spcPct val="100000"/>
              </a:lnSpc>
              <a:spcBef>
                <a:spcPts val="0"/>
              </a:spcBef>
              <a:buNone/>
            </a:pPr>
            <a:endParaRPr lang="en-US" sz="2800" b="1" dirty="0">
              <a:latin typeface="+mj-lt"/>
            </a:endParaRPr>
          </a:p>
          <a:p>
            <a:pPr marL="0" indent="0">
              <a:lnSpc>
                <a:spcPct val="100000"/>
              </a:lnSpc>
              <a:spcBef>
                <a:spcPts val="0"/>
              </a:spcBef>
              <a:buNone/>
            </a:pPr>
            <a:r>
              <a:rPr lang="en-US" sz="2800" b="1" dirty="0">
                <a:latin typeface="+mj-lt"/>
              </a:rPr>
              <a:t>VERY IMPORTANT:</a:t>
            </a:r>
          </a:p>
          <a:p>
            <a:pPr marL="0" indent="0">
              <a:lnSpc>
                <a:spcPct val="100000"/>
              </a:lnSpc>
              <a:spcBef>
                <a:spcPts val="0"/>
              </a:spcBef>
              <a:buNone/>
            </a:pPr>
            <a:r>
              <a:rPr lang="en-US" sz="2800" b="1" dirty="0">
                <a:latin typeface="+mj-lt"/>
              </a:rPr>
              <a:t>You must write an explanation for your project in order to receive credit for it!  </a:t>
            </a:r>
            <a:endParaRPr lang="en-US" sz="2800" dirty="0">
              <a:latin typeface="+mj-lt"/>
            </a:endParaRPr>
          </a:p>
        </p:txBody>
      </p:sp>
    </p:spTree>
    <p:extLst>
      <p:ext uri="{BB962C8B-B14F-4D97-AF65-F5344CB8AC3E}">
        <p14:creationId xmlns:p14="http://schemas.microsoft.com/office/powerpoint/2010/main" val="3947328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64FAB-6505-4C13-BA6F-4BD3E1365C18}"/>
              </a:ext>
            </a:extLst>
          </p:cNvPr>
          <p:cNvSpPr>
            <a:spLocks noGrp="1"/>
          </p:cNvSpPr>
          <p:nvPr>
            <p:ph type="title"/>
          </p:nvPr>
        </p:nvSpPr>
        <p:spPr/>
        <p:txBody>
          <a:bodyPr>
            <a:normAutofit fontScale="90000"/>
          </a:bodyPr>
          <a:lstStyle/>
          <a:p>
            <a:r>
              <a:rPr lang="en-US" sz="5400" b="1" dirty="0"/>
              <a:t>What is a Vocabulary Enricher?  </a:t>
            </a:r>
          </a:p>
        </p:txBody>
      </p:sp>
      <p:sp>
        <p:nvSpPr>
          <p:cNvPr id="3" name="Content Placeholder 2">
            <a:extLst>
              <a:ext uri="{FF2B5EF4-FFF2-40B4-BE49-F238E27FC236}">
                <a16:creationId xmlns:a16="http://schemas.microsoft.com/office/drawing/2014/main" id="{D2A56B2F-920E-4501-9136-82CDA5906D13}"/>
              </a:ext>
            </a:extLst>
          </p:cNvPr>
          <p:cNvSpPr>
            <a:spLocks noGrp="1"/>
          </p:cNvSpPr>
          <p:nvPr>
            <p:ph idx="1"/>
          </p:nvPr>
        </p:nvSpPr>
        <p:spPr>
          <a:xfrm>
            <a:off x="3643532" y="2311790"/>
            <a:ext cx="8173329" cy="4131213"/>
          </a:xfrm>
        </p:spPr>
        <p:txBody>
          <a:bodyPr>
            <a:normAutofit/>
          </a:bodyPr>
          <a:lstStyle/>
          <a:p>
            <a:pPr marL="0" indent="0">
              <a:lnSpc>
                <a:spcPct val="100000"/>
              </a:lnSpc>
              <a:spcBef>
                <a:spcPts val="0"/>
              </a:spcBef>
              <a:buNone/>
            </a:pPr>
            <a:r>
              <a:rPr lang="en-US" sz="2800" b="1" dirty="0">
                <a:latin typeface="+mj-lt"/>
              </a:rPr>
              <a:t>A </a:t>
            </a:r>
            <a:r>
              <a:rPr lang="en-US" sz="2800" b="1" u="sng" dirty="0">
                <a:latin typeface="+mj-lt"/>
              </a:rPr>
              <a:t>Vocabulary Enricher</a:t>
            </a:r>
            <a:r>
              <a:rPr lang="en-US" sz="2800" b="1" dirty="0">
                <a:latin typeface="+mj-lt"/>
              </a:rPr>
              <a:t> is in charge of choosing important words from the reading that should be talked about more.  </a:t>
            </a:r>
          </a:p>
          <a:p>
            <a:pPr marL="0" indent="0">
              <a:lnSpc>
                <a:spcPct val="100000"/>
              </a:lnSpc>
              <a:spcBef>
                <a:spcPts val="0"/>
              </a:spcBef>
              <a:buNone/>
            </a:pPr>
            <a:endParaRPr lang="en-US" sz="2800" b="1" dirty="0">
              <a:latin typeface="+mj-lt"/>
            </a:endParaRPr>
          </a:p>
          <a:p>
            <a:pPr marL="0" indent="0">
              <a:lnSpc>
                <a:spcPct val="100000"/>
              </a:lnSpc>
              <a:spcBef>
                <a:spcPts val="0"/>
              </a:spcBef>
              <a:buNone/>
            </a:pPr>
            <a:r>
              <a:rPr lang="en-US" sz="2800" b="1" dirty="0">
                <a:latin typeface="+mj-lt"/>
              </a:rPr>
              <a:t>These don’t have to be words that you don’t know (</a:t>
            </a:r>
            <a:r>
              <a:rPr lang="en-US" sz="2800" b="1">
                <a:latin typeface="+mj-lt"/>
              </a:rPr>
              <a:t>but they </a:t>
            </a:r>
            <a:r>
              <a:rPr lang="en-US" sz="2800" b="1" dirty="0">
                <a:latin typeface="+mj-lt"/>
              </a:rPr>
              <a:t>can be).  These can also be words that are important to this part of the story.  </a:t>
            </a:r>
            <a:endParaRPr lang="en-US" sz="2800" dirty="0">
              <a:latin typeface="+mj-lt"/>
            </a:endParaRPr>
          </a:p>
        </p:txBody>
      </p:sp>
    </p:spTree>
    <p:extLst>
      <p:ext uri="{BB962C8B-B14F-4D97-AF65-F5344CB8AC3E}">
        <p14:creationId xmlns:p14="http://schemas.microsoft.com/office/powerpoint/2010/main" val="1543665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64FAB-6505-4C13-BA6F-4BD3E1365C18}"/>
              </a:ext>
            </a:extLst>
          </p:cNvPr>
          <p:cNvSpPr>
            <a:spLocks noGrp="1"/>
          </p:cNvSpPr>
          <p:nvPr>
            <p:ph type="title"/>
          </p:nvPr>
        </p:nvSpPr>
        <p:spPr/>
        <p:txBody>
          <a:bodyPr>
            <a:normAutofit fontScale="90000"/>
          </a:bodyPr>
          <a:lstStyle/>
          <a:p>
            <a:r>
              <a:rPr lang="en-US" sz="5400" b="1" dirty="0"/>
              <a:t>What is an Interested Investigator?  </a:t>
            </a:r>
          </a:p>
        </p:txBody>
      </p:sp>
      <p:sp>
        <p:nvSpPr>
          <p:cNvPr id="3" name="Content Placeholder 2">
            <a:extLst>
              <a:ext uri="{FF2B5EF4-FFF2-40B4-BE49-F238E27FC236}">
                <a16:creationId xmlns:a16="http://schemas.microsoft.com/office/drawing/2014/main" id="{D2A56B2F-920E-4501-9136-82CDA5906D13}"/>
              </a:ext>
            </a:extLst>
          </p:cNvPr>
          <p:cNvSpPr>
            <a:spLocks noGrp="1"/>
          </p:cNvSpPr>
          <p:nvPr>
            <p:ph idx="1"/>
          </p:nvPr>
        </p:nvSpPr>
        <p:spPr>
          <a:xfrm>
            <a:off x="3643532" y="2311790"/>
            <a:ext cx="8173329" cy="4131213"/>
          </a:xfrm>
        </p:spPr>
        <p:txBody>
          <a:bodyPr>
            <a:normAutofit fontScale="92500" lnSpcReduction="10000"/>
          </a:bodyPr>
          <a:lstStyle/>
          <a:p>
            <a:pPr marL="0" indent="0">
              <a:lnSpc>
                <a:spcPct val="100000"/>
              </a:lnSpc>
              <a:spcBef>
                <a:spcPts val="0"/>
              </a:spcBef>
              <a:buNone/>
            </a:pPr>
            <a:r>
              <a:rPr lang="en-US" sz="2800" b="1" dirty="0">
                <a:latin typeface="+mj-lt"/>
              </a:rPr>
              <a:t>An </a:t>
            </a:r>
            <a:r>
              <a:rPr lang="en-US" sz="2800" b="1" u="sng" dirty="0">
                <a:latin typeface="+mj-lt"/>
              </a:rPr>
              <a:t>Interested Investigator</a:t>
            </a:r>
            <a:r>
              <a:rPr lang="en-US" sz="2800" b="1" dirty="0">
                <a:latin typeface="+mj-lt"/>
              </a:rPr>
              <a:t> is in charge of researching something in the story that requires more explanation.  You will use the Chromebook for this role.  </a:t>
            </a:r>
          </a:p>
          <a:p>
            <a:pPr marL="0" indent="0">
              <a:lnSpc>
                <a:spcPct val="100000"/>
              </a:lnSpc>
              <a:spcBef>
                <a:spcPts val="0"/>
              </a:spcBef>
              <a:buNone/>
            </a:pPr>
            <a:endParaRPr lang="en-US" sz="2800" b="1" dirty="0">
              <a:latin typeface="+mj-lt"/>
            </a:endParaRPr>
          </a:p>
          <a:p>
            <a:pPr marL="0" indent="0">
              <a:lnSpc>
                <a:spcPct val="100000"/>
              </a:lnSpc>
              <a:spcBef>
                <a:spcPts val="0"/>
              </a:spcBef>
              <a:buNone/>
            </a:pPr>
            <a:r>
              <a:rPr lang="en-US" sz="2800" b="1" dirty="0">
                <a:latin typeface="+mj-lt"/>
              </a:rPr>
              <a:t>Use the list on your role sheet and make sure that you are not repeating something!</a:t>
            </a:r>
          </a:p>
          <a:p>
            <a:pPr marL="0" indent="0">
              <a:lnSpc>
                <a:spcPct val="100000"/>
              </a:lnSpc>
              <a:spcBef>
                <a:spcPts val="0"/>
              </a:spcBef>
              <a:buNone/>
            </a:pPr>
            <a:endParaRPr lang="en-US" sz="2800" b="1" dirty="0">
              <a:latin typeface="+mj-lt"/>
            </a:endParaRPr>
          </a:p>
          <a:p>
            <a:pPr marL="0" indent="0">
              <a:lnSpc>
                <a:spcPct val="100000"/>
              </a:lnSpc>
              <a:spcBef>
                <a:spcPts val="0"/>
              </a:spcBef>
              <a:buNone/>
            </a:pPr>
            <a:r>
              <a:rPr lang="en-US" sz="2800" b="1" dirty="0">
                <a:latin typeface="+mj-lt"/>
              </a:rPr>
              <a:t>VERY IMPORTANT:</a:t>
            </a:r>
          </a:p>
          <a:p>
            <a:pPr marL="0" indent="0">
              <a:lnSpc>
                <a:spcPct val="100000"/>
              </a:lnSpc>
              <a:spcBef>
                <a:spcPts val="0"/>
              </a:spcBef>
              <a:buNone/>
            </a:pPr>
            <a:r>
              <a:rPr lang="en-US" sz="2800" b="1" dirty="0">
                <a:latin typeface="+mj-lt"/>
              </a:rPr>
              <a:t>You must put this information in your own words!  </a:t>
            </a:r>
            <a:endParaRPr lang="en-US" sz="2800" dirty="0">
              <a:latin typeface="+mj-lt"/>
            </a:endParaRPr>
          </a:p>
        </p:txBody>
      </p:sp>
    </p:spTree>
    <p:extLst>
      <p:ext uri="{BB962C8B-B14F-4D97-AF65-F5344CB8AC3E}">
        <p14:creationId xmlns:p14="http://schemas.microsoft.com/office/powerpoint/2010/main" val="243916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64FAB-6505-4C13-BA6F-4BD3E1365C18}"/>
              </a:ext>
            </a:extLst>
          </p:cNvPr>
          <p:cNvSpPr>
            <a:spLocks noGrp="1"/>
          </p:cNvSpPr>
          <p:nvPr>
            <p:ph type="title"/>
          </p:nvPr>
        </p:nvSpPr>
        <p:spPr/>
        <p:txBody>
          <a:bodyPr>
            <a:normAutofit fontScale="90000"/>
          </a:bodyPr>
          <a:lstStyle/>
          <a:p>
            <a:r>
              <a:rPr lang="en-US" sz="5400" b="1" dirty="0"/>
              <a:t>What is a Sophisticated Summarizer?  </a:t>
            </a:r>
          </a:p>
        </p:txBody>
      </p:sp>
      <p:sp>
        <p:nvSpPr>
          <p:cNvPr id="3" name="Content Placeholder 2">
            <a:extLst>
              <a:ext uri="{FF2B5EF4-FFF2-40B4-BE49-F238E27FC236}">
                <a16:creationId xmlns:a16="http://schemas.microsoft.com/office/drawing/2014/main" id="{D2A56B2F-920E-4501-9136-82CDA5906D13}"/>
              </a:ext>
            </a:extLst>
          </p:cNvPr>
          <p:cNvSpPr>
            <a:spLocks noGrp="1"/>
          </p:cNvSpPr>
          <p:nvPr>
            <p:ph idx="1"/>
          </p:nvPr>
        </p:nvSpPr>
        <p:spPr>
          <a:xfrm>
            <a:off x="3643532" y="2311790"/>
            <a:ext cx="8173329" cy="4440702"/>
          </a:xfrm>
        </p:spPr>
        <p:txBody>
          <a:bodyPr>
            <a:normAutofit lnSpcReduction="10000"/>
          </a:bodyPr>
          <a:lstStyle/>
          <a:p>
            <a:pPr marL="0" indent="0">
              <a:lnSpc>
                <a:spcPct val="100000"/>
              </a:lnSpc>
              <a:spcBef>
                <a:spcPts val="0"/>
              </a:spcBef>
              <a:buNone/>
            </a:pPr>
            <a:r>
              <a:rPr lang="en-US" sz="2800" b="1" dirty="0">
                <a:latin typeface="+mj-lt"/>
              </a:rPr>
              <a:t>A </a:t>
            </a:r>
            <a:r>
              <a:rPr lang="en-US" sz="2800" b="1" u="sng" dirty="0">
                <a:latin typeface="+mj-lt"/>
              </a:rPr>
              <a:t>Sophisticated Summarizer</a:t>
            </a:r>
            <a:r>
              <a:rPr lang="en-US" sz="2800" b="1" dirty="0">
                <a:latin typeface="+mj-lt"/>
              </a:rPr>
              <a:t> is in charge of keeping track of important topics and creating a general summary of the meeting.</a:t>
            </a:r>
          </a:p>
          <a:p>
            <a:pPr marL="0" indent="0">
              <a:lnSpc>
                <a:spcPct val="100000"/>
              </a:lnSpc>
              <a:spcBef>
                <a:spcPts val="0"/>
              </a:spcBef>
              <a:buNone/>
            </a:pPr>
            <a:endParaRPr lang="en-US" sz="2800" b="1" dirty="0">
              <a:latin typeface="+mj-lt"/>
            </a:endParaRPr>
          </a:p>
          <a:p>
            <a:pPr marL="0" indent="0">
              <a:lnSpc>
                <a:spcPct val="100000"/>
              </a:lnSpc>
              <a:spcBef>
                <a:spcPts val="0"/>
              </a:spcBef>
              <a:buNone/>
            </a:pPr>
            <a:r>
              <a:rPr lang="en-US" sz="2800" b="1" dirty="0">
                <a:latin typeface="+mj-lt"/>
              </a:rPr>
              <a:t>VERY IMPORTANT:</a:t>
            </a:r>
          </a:p>
          <a:p>
            <a:pPr marL="0" indent="0">
              <a:lnSpc>
                <a:spcPct val="100000"/>
              </a:lnSpc>
              <a:spcBef>
                <a:spcPts val="0"/>
              </a:spcBef>
              <a:buNone/>
            </a:pPr>
            <a:r>
              <a:rPr lang="en-US" sz="2800" b="1" dirty="0">
                <a:latin typeface="+mj-lt"/>
              </a:rPr>
              <a:t>When you are the Sophisticated Summarizer, you must close read the section AND answer the questions.  Your role will be completed while the meeting is taking place.  </a:t>
            </a:r>
            <a:endParaRPr lang="en-US" sz="2800" dirty="0">
              <a:latin typeface="+mj-lt"/>
            </a:endParaRPr>
          </a:p>
        </p:txBody>
      </p:sp>
    </p:spTree>
    <p:extLst>
      <p:ext uri="{BB962C8B-B14F-4D97-AF65-F5344CB8AC3E}">
        <p14:creationId xmlns:p14="http://schemas.microsoft.com/office/powerpoint/2010/main" val="1665388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60DF0-76FF-40EF-AACD-BAC1DE110E09}"/>
              </a:ext>
            </a:extLst>
          </p:cNvPr>
          <p:cNvSpPr>
            <a:spLocks noGrp="1"/>
          </p:cNvSpPr>
          <p:nvPr>
            <p:ph type="title"/>
          </p:nvPr>
        </p:nvSpPr>
        <p:spPr/>
        <p:txBody>
          <a:bodyPr>
            <a:noAutofit/>
          </a:bodyPr>
          <a:lstStyle/>
          <a:p>
            <a:r>
              <a:rPr lang="en-US" sz="3600" b="1" dirty="0"/>
              <a:t>What will happen when I split into Literature Circle groups? </a:t>
            </a:r>
          </a:p>
        </p:txBody>
      </p:sp>
      <p:sp>
        <p:nvSpPr>
          <p:cNvPr id="3" name="Content Placeholder 2">
            <a:extLst>
              <a:ext uri="{FF2B5EF4-FFF2-40B4-BE49-F238E27FC236}">
                <a16:creationId xmlns:a16="http://schemas.microsoft.com/office/drawing/2014/main" id="{CC3D319E-66C8-426B-8074-3C6831534A21}"/>
              </a:ext>
            </a:extLst>
          </p:cNvPr>
          <p:cNvSpPr>
            <a:spLocks noGrp="1"/>
          </p:cNvSpPr>
          <p:nvPr>
            <p:ph idx="1"/>
          </p:nvPr>
        </p:nvSpPr>
        <p:spPr>
          <a:xfrm>
            <a:off x="2933700" y="2438400"/>
            <a:ext cx="8770571" cy="4159348"/>
          </a:xfrm>
        </p:spPr>
        <p:txBody>
          <a:bodyPr>
            <a:normAutofit fontScale="85000" lnSpcReduction="20000"/>
          </a:bodyPr>
          <a:lstStyle/>
          <a:p>
            <a:pPr>
              <a:buFont typeface="Courier New" panose="02070309020205020404" pitchFamily="49" charset="0"/>
              <a:buChar char="o"/>
            </a:pPr>
            <a:r>
              <a:rPr lang="en-US" sz="3200" b="1" dirty="0">
                <a:latin typeface="+mj-lt"/>
              </a:rPr>
              <a:t>You will go with either Ms. Burke, Mr. M (7A), or Ms. MC (7B).  </a:t>
            </a:r>
          </a:p>
          <a:p>
            <a:pPr>
              <a:buFont typeface="Courier New" panose="02070309020205020404" pitchFamily="49" charset="0"/>
              <a:buChar char="o"/>
            </a:pPr>
            <a:r>
              <a:rPr lang="en-US" sz="3200" b="1" dirty="0">
                <a:latin typeface="+mj-lt"/>
              </a:rPr>
              <a:t>Your teacher leader will tell you where to go.</a:t>
            </a:r>
          </a:p>
          <a:p>
            <a:pPr>
              <a:buFont typeface="Courier New" panose="02070309020205020404" pitchFamily="49" charset="0"/>
              <a:buChar char="o"/>
            </a:pPr>
            <a:r>
              <a:rPr lang="en-US" sz="3200" b="1" dirty="0">
                <a:latin typeface="+mj-lt"/>
              </a:rPr>
              <a:t>You will bring all of your materials to your meeting.  </a:t>
            </a:r>
          </a:p>
          <a:p>
            <a:pPr>
              <a:buFont typeface="Courier New" panose="02070309020205020404" pitchFamily="49" charset="0"/>
              <a:buChar char="o"/>
            </a:pPr>
            <a:r>
              <a:rPr lang="en-US" sz="3200" b="1" dirty="0">
                <a:latin typeface="+mj-lt"/>
              </a:rPr>
              <a:t>You will put the desks into a circle.</a:t>
            </a:r>
          </a:p>
          <a:p>
            <a:pPr>
              <a:buFont typeface="Courier New" panose="02070309020205020404" pitchFamily="49" charset="0"/>
              <a:buChar char="o"/>
            </a:pPr>
            <a:r>
              <a:rPr lang="en-US" sz="3200" b="1" dirty="0">
                <a:latin typeface="+mj-lt"/>
              </a:rPr>
              <a:t>You will wait until your teacher leader or student facilitator (later this year) gives you the signal to begin. </a:t>
            </a:r>
          </a:p>
        </p:txBody>
      </p:sp>
    </p:spTree>
    <p:extLst>
      <p:ext uri="{BB962C8B-B14F-4D97-AF65-F5344CB8AC3E}">
        <p14:creationId xmlns:p14="http://schemas.microsoft.com/office/powerpoint/2010/main" val="3155370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D6D92-09A6-4C23-8B9B-B8712E5FF96A}"/>
              </a:ext>
            </a:extLst>
          </p:cNvPr>
          <p:cNvSpPr>
            <a:spLocks noGrp="1"/>
          </p:cNvSpPr>
          <p:nvPr>
            <p:ph type="title"/>
          </p:nvPr>
        </p:nvSpPr>
        <p:spPr/>
        <p:txBody>
          <a:bodyPr/>
          <a:lstStyle/>
          <a:p>
            <a:r>
              <a:rPr lang="en-US" b="1" dirty="0"/>
              <a:t>How will my ELA units look from now on?</a:t>
            </a:r>
          </a:p>
        </p:txBody>
      </p:sp>
      <p:pic>
        <p:nvPicPr>
          <p:cNvPr id="4" name="Picture 3">
            <a:extLst>
              <a:ext uri="{FF2B5EF4-FFF2-40B4-BE49-F238E27FC236}">
                <a16:creationId xmlns:a16="http://schemas.microsoft.com/office/drawing/2014/main" id="{CD19AFE1-B298-40CD-B868-085C17B9C7D3}"/>
              </a:ext>
            </a:extLst>
          </p:cNvPr>
          <p:cNvPicPr>
            <a:picLocks noChangeAspect="1"/>
          </p:cNvPicPr>
          <p:nvPr/>
        </p:nvPicPr>
        <p:blipFill rotWithShape="1">
          <a:blip r:embed="rId2"/>
          <a:srcRect l="13659" t="18060" r="31576" b="8886"/>
          <a:stretch/>
        </p:blipFill>
        <p:spPr>
          <a:xfrm>
            <a:off x="4220308" y="2391510"/>
            <a:ext cx="7272948" cy="4037426"/>
          </a:xfrm>
          <a:prstGeom prst="rect">
            <a:avLst/>
          </a:prstGeom>
          <a:ln w="28575">
            <a:solidFill>
              <a:schemeClr val="tx1"/>
            </a:solidFill>
          </a:ln>
        </p:spPr>
      </p:pic>
    </p:spTree>
    <p:extLst>
      <p:ext uri="{BB962C8B-B14F-4D97-AF65-F5344CB8AC3E}">
        <p14:creationId xmlns:p14="http://schemas.microsoft.com/office/powerpoint/2010/main" val="3679209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60DF0-76FF-40EF-AACD-BAC1DE110E09}"/>
              </a:ext>
            </a:extLst>
          </p:cNvPr>
          <p:cNvSpPr>
            <a:spLocks noGrp="1"/>
          </p:cNvSpPr>
          <p:nvPr>
            <p:ph type="title"/>
          </p:nvPr>
        </p:nvSpPr>
        <p:spPr/>
        <p:txBody>
          <a:bodyPr>
            <a:noAutofit/>
          </a:bodyPr>
          <a:lstStyle/>
          <a:p>
            <a:r>
              <a:rPr lang="en-US" sz="3600" b="1" dirty="0"/>
              <a:t>What is my job when I am in a Literature Circle meeting?  </a:t>
            </a:r>
          </a:p>
        </p:txBody>
      </p:sp>
      <p:sp>
        <p:nvSpPr>
          <p:cNvPr id="3" name="Content Placeholder 2">
            <a:extLst>
              <a:ext uri="{FF2B5EF4-FFF2-40B4-BE49-F238E27FC236}">
                <a16:creationId xmlns:a16="http://schemas.microsoft.com/office/drawing/2014/main" id="{CC3D319E-66C8-426B-8074-3C6831534A21}"/>
              </a:ext>
            </a:extLst>
          </p:cNvPr>
          <p:cNvSpPr>
            <a:spLocks noGrp="1"/>
          </p:cNvSpPr>
          <p:nvPr>
            <p:ph idx="1"/>
          </p:nvPr>
        </p:nvSpPr>
        <p:spPr>
          <a:xfrm>
            <a:off x="2933700" y="2438400"/>
            <a:ext cx="8770571" cy="2640037"/>
          </a:xfrm>
        </p:spPr>
        <p:txBody>
          <a:bodyPr>
            <a:normAutofit fontScale="70000" lnSpcReduction="20000"/>
          </a:bodyPr>
          <a:lstStyle/>
          <a:p>
            <a:pPr>
              <a:buFont typeface="Courier New" panose="02070309020205020404" pitchFamily="49" charset="0"/>
              <a:buChar char="o"/>
            </a:pPr>
            <a:r>
              <a:rPr lang="en-US" sz="3200" b="1" dirty="0">
                <a:latin typeface="+mj-lt"/>
              </a:rPr>
              <a:t>Listen to your teacher leader for directions.</a:t>
            </a:r>
          </a:p>
          <a:p>
            <a:pPr>
              <a:buFont typeface="Courier New" panose="02070309020205020404" pitchFamily="49" charset="0"/>
              <a:buChar char="o"/>
            </a:pPr>
            <a:r>
              <a:rPr lang="en-US" sz="3200" b="1" dirty="0">
                <a:latin typeface="+mj-lt"/>
              </a:rPr>
              <a:t>Actively listen to the speaker.</a:t>
            </a:r>
          </a:p>
          <a:p>
            <a:pPr>
              <a:buFont typeface="Courier New" panose="02070309020205020404" pitchFamily="49" charset="0"/>
              <a:buChar char="o"/>
            </a:pPr>
            <a:r>
              <a:rPr lang="en-US" sz="3200" b="1" dirty="0">
                <a:latin typeface="+mj-lt"/>
              </a:rPr>
              <a:t>Have a calm body and a focused mind.</a:t>
            </a:r>
          </a:p>
          <a:p>
            <a:pPr>
              <a:buFont typeface="Courier New" panose="02070309020205020404" pitchFamily="49" charset="0"/>
              <a:buChar char="o"/>
            </a:pPr>
            <a:r>
              <a:rPr lang="en-US" sz="3200" b="1" dirty="0">
                <a:latin typeface="+mj-lt"/>
              </a:rPr>
              <a:t>Present your role.</a:t>
            </a:r>
          </a:p>
          <a:p>
            <a:pPr>
              <a:buFont typeface="Courier New" panose="02070309020205020404" pitchFamily="49" charset="0"/>
              <a:buChar char="o"/>
            </a:pPr>
            <a:r>
              <a:rPr lang="en-US" sz="3200" b="1" dirty="0">
                <a:latin typeface="+mj-lt"/>
              </a:rPr>
              <a:t>Answer questions throughout the meeting.</a:t>
            </a:r>
          </a:p>
          <a:p>
            <a:pPr>
              <a:buFont typeface="Courier New" panose="02070309020205020404" pitchFamily="49" charset="0"/>
              <a:buChar char="o"/>
            </a:pPr>
            <a:r>
              <a:rPr lang="en-US" sz="3200" b="1" dirty="0">
                <a:latin typeface="+mj-lt"/>
              </a:rPr>
              <a:t>Honestly evaluate yourself at the end of each meeting.  </a:t>
            </a:r>
          </a:p>
          <a:p>
            <a:pPr>
              <a:buFont typeface="Courier New" panose="02070309020205020404" pitchFamily="49" charset="0"/>
              <a:buChar char="o"/>
            </a:pPr>
            <a:endParaRPr lang="en-US" sz="3200" b="1" dirty="0">
              <a:latin typeface="+mj-lt"/>
            </a:endParaRPr>
          </a:p>
        </p:txBody>
      </p:sp>
      <p:sp>
        <p:nvSpPr>
          <p:cNvPr id="4" name="TextBox 3">
            <a:extLst>
              <a:ext uri="{FF2B5EF4-FFF2-40B4-BE49-F238E27FC236}">
                <a16:creationId xmlns:a16="http://schemas.microsoft.com/office/drawing/2014/main" id="{0847D01A-D1FD-417B-A2EA-DC028DB01B32}"/>
              </a:ext>
            </a:extLst>
          </p:cNvPr>
          <p:cNvSpPr txBox="1"/>
          <p:nvPr/>
        </p:nvSpPr>
        <p:spPr>
          <a:xfrm>
            <a:off x="3038621" y="5347119"/>
            <a:ext cx="8426547" cy="923330"/>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b="1" i="1" dirty="0">
                <a:latin typeface="+mj-lt"/>
              </a:rPr>
              <a:t>Any student that needs help staying focused will receive this “help” from their teacher leader.  We want you to just listen and participate, but we will ask you to take notes on the discussion if that is a problem.</a:t>
            </a:r>
          </a:p>
        </p:txBody>
      </p:sp>
    </p:spTree>
    <p:extLst>
      <p:ext uri="{BB962C8B-B14F-4D97-AF65-F5344CB8AC3E}">
        <p14:creationId xmlns:p14="http://schemas.microsoft.com/office/powerpoint/2010/main" val="2468188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60DF0-76FF-40EF-AACD-BAC1DE110E09}"/>
              </a:ext>
            </a:extLst>
          </p:cNvPr>
          <p:cNvSpPr>
            <a:spLocks noGrp="1"/>
          </p:cNvSpPr>
          <p:nvPr>
            <p:ph type="title"/>
          </p:nvPr>
        </p:nvSpPr>
        <p:spPr/>
        <p:txBody>
          <a:bodyPr>
            <a:noAutofit/>
          </a:bodyPr>
          <a:lstStyle/>
          <a:p>
            <a:r>
              <a:rPr lang="en-US" sz="4000" b="1" dirty="0"/>
              <a:t>What will I do with the rest of this class?  </a:t>
            </a:r>
          </a:p>
        </p:txBody>
      </p:sp>
      <p:sp>
        <p:nvSpPr>
          <p:cNvPr id="3" name="Content Placeholder 2">
            <a:extLst>
              <a:ext uri="{FF2B5EF4-FFF2-40B4-BE49-F238E27FC236}">
                <a16:creationId xmlns:a16="http://schemas.microsoft.com/office/drawing/2014/main" id="{CC3D319E-66C8-426B-8074-3C6831534A21}"/>
              </a:ext>
            </a:extLst>
          </p:cNvPr>
          <p:cNvSpPr>
            <a:spLocks noGrp="1"/>
          </p:cNvSpPr>
          <p:nvPr>
            <p:ph idx="1"/>
          </p:nvPr>
        </p:nvSpPr>
        <p:spPr>
          <a:xfrm>
            <a:off x="2933700" y="2438400"/>
            <a:ext cx="8770571" cy="2640037"/>
          </a:xfrm>
        </p:spPr>
        <p:txBody>
          <a:bodyPr>
            <a:normAutofit/>
          </a:bodyPr>
          <a:lstStyle/>
          <a:p>
            <a:pPr>
              <a:buFont typeface="Courier New" panose="02070309020205020404" pitchFamily="49" charset="0"/>
              <a:buChar char="o"/>
            </a:pPr>
            <a:r>
              <a:rPr lang="en-US" sz="3200" b="1" dirty="0">
                <a:latin typeface="+mj-lt"/>
              </a:rPr>
              <a:t>Receive your folder and your book.</a:t>
            </a:r>
          </a:p>
          <a:p>
            <a:pPr>
              <a:buFont typeface="Courier New" panose="02070309020205020404" pitchFamily="49" charset="0"/>
              <a:buChar char="o"/>
            </a:pPr>
            <a:r>
              <a:rPr lang="en-US" sz="3200" b="1" dirty="0">
                <a:latin typeface="+mj-lt"/>
              </a:rPr>
              <a:t>Set up your notebook.</a:t>
            </a:r>
          </a:p>
          <a:p>
            <a:pPr>
              <a:buFont typeface="Courier New" panose="02070309020205020404" pitchFamily="49" charset="0"/>
              <a:buChar char="o"/>
            </a:pPr>
            <a:r>
              <a:rPr lang="en-US" sz="3200" b="1" dirty="0">
                <a:latin typeface="+mj-lt"/>
              </a:rPr>
              <a:t>Close read pages 3 through 19 and do your role for Friday.  </a:t>
            </a:r>
          </a:p>
          <a:p>
            <a:pPr>
              <a:buFont typeface="Courier New" panose="02070309020205020404" pitchFamily="49" charset="0"/>
              <a:buChar char="o"/>
            </a:pPr>
            <a:endParaRPr lang="en-US" sz="3200" b="1" dirty="0">
              <a:latin typeface="+mj-lt"/>
            </a:endParaRPr>
          </a:p>
          <a:p>
            <a:pPr>
              <a:buFont typeface="Courier New" panose="02070309020205020404" pitchFamily="49" charset="0"/>
              <a:buChar char="o"/>
            </a:pPr>
            <a:endParaRPr lang="en-US" sz="3200" b="1" dirty="0">
              <a:latin typeface="+mj-lt"/>
            </a:endParaRPr>
          </a:p>
        </p:txBody>
      </p:sp>
      <p:sp>
        <p:nvSpPr>
          <p:cNvPr id="4" name="TextBox 3">
            <a:extLst>
              <a:ext uri="{FF2B5EF4-FFF2-40B4-BE49-F238E27FC236}">
                <a16:creationId xmlns:a16="http://schemas.microsoft.com/office/drawing/2014/main" id="{0847D01A-D1FD-417B-A2EA-DC028DB01B32}"/>
              </a:ext>
            </a:extLst>
          </p:cNvPr>
          <p:cNvSpPr txBox="1"/>
          <p:nvPr/>
        </p:nvSpPr>
        <p:spPr>
          <a:xfrm>
            <a:off x="2933700" y="5192374"/>
            <a:ext cx="8426547" cy="1200329"/>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b="1" i="1" dirty="0">
                <a:latin typeface="+mj-lt"/>
              </a:rPr>
              <a:t>You must finish this work for homework.  You will meet in LC groups during the first part of ELA on Friday!  </a:t>
            </a:r>
          </a:p>
        </p:txBody>
      </p:sp>
    </p:spTree>
    <p:extLst>
      <p:ext uri="{BB962C8B-B14F-4D97-AF65-F5344CB8AC3E}">
        <p14:creationId xmlns:p14="http://schemas.microsoft.com/office/powerpoint/2010/main" val="3667857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DC4DA-9ED8-43FB-A835-058ED4265D0B}"/>
              </a:ext>
            </a:extLst>
          </p:cNvPr>
          <p:cNvSpPr>
            <a:spLocks noGrp="1"/>
          </p:cNvSpPr>
          <p:nvPr>
            <p:ph type="ctrTitle"/>
          </p:nvPr>
        </p:nvSpPr>
        <p:spPr/>
        <p:txBody>
          <a:bodyPr>
            <a:normAutofit fontScale="90000"/>
          </a:bodyPr>
          <a:lstStyle/>
          <a:p>
            <a:pPr algn="ctr"/>
            <a:br>
              <a:rPr lang="en-US" sz="5400" b="1" dirty="0"/>
            </a:br>
            <a:r>
              <a:rPr lang="en-US" sz="5400" b="1" dirty="0"/>
              <a:t>Any questions?</a:t>
            </a:r>
          </a:p>
        </p:txBody>
      </p:sp>
      <p:sp>
        <p:nvSpPr>
          <p:cNvPr id="4" name="Subtitle 2">
            <a:extLst>
              <a:ext uri="{FF2B5EF4-FFF2-40B4-BE49-F238E27FC236}">
                <a16:creationId xmlns:a16="http://schemas.microsoft.com/office/drawing/2014/main" id="{F3026896-33CA-4F13-81F1-FB107088A1ED}"/>
              </a:ext>
            </a:extLst>
          </p:cNvPr>
          <p:cNvSpPr>
            <a:spLocks noGrp="1"/>
          </p:cNvSpPr>
          <p:nvPr>
            <p:ph type="subTitle" idx="1"/>
          </p:nvPr>
        </p:nvSpPr>
        <p:spPr>
          <a:xfrm>
            <a:off x="7920752" y="4945377"/>
            <a:ext cx="3793678" cy="1037760"/>
          </a:xfrm>
        </p:spPr>
        <p:txBody>
          <a:bodyPr>
            <a:normAutofit/>
          </a:bodyPr>
          <a:lstStyle/>
          <a:p>
            <a:pPr algn="ctr"/>
            <a:r>
              <a:rPr lang="en-US" sz="3600" b="1" dirty="0">
                <a:latin typeface="+mj-lt"/>
              </a:rPr>
              <a:t>BE AWESOME!</a:t>
            </a:r>
          </a:p>
        </p:txBody>
      </p:sp>
    </p:spTree>
    <p:extLst>
      <p:ext uri="{BB962C8B-B14F-4D97-AF65-F5344CB8AC3E}">
        <p14:creationId xmlns:p14="http://schemas.microsoft.com/office/powerpoint/2010/main" val="1776032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98471-E16F-4DA7-A0A9-51AC06432D51}"/>
              </a:ext>
            </a:extLst>
          </p:cNvPr>
          <p:cNvSpPr>
            <a:spLocks noGrp="1"/>
          </p:cNvSpPr>
          <p:nvPr>
            <p:ph type="title"/>
          </p:nvPr>
        </p:nvSpPr>
        <p:spPr/>
        <p:txBody>
          <a:bodyPr/>
          <a:lstStyle/>
          <a:p>
            <a:r>
              <a:rPr lang="en-US" b="1" dirty="0"/>
              <a:t>What will I do on Literature Circle Days? </a:t>
            </a:r>
          </a:p>
        </p:txBody>
      </p:sp>
      <p:sp>
        <p:nvSpPr>
          <p:cNvPr id="3" name="Content Placeholder 2">
            <a:extLst>
              <a:ext uri="{FF2B5EF4-FFF2-40B4-BE49-F238E27FC236}">
                <a16:creationId xmlns:a16="http://schemas.microsoft.com/office/drawing/2014/main" id="{5738115F-D431-440B-919A-26E189F28642}"/>
              </a:ext>
            </a:extLst>
          </p:cNvPr>
          <p:cNvSpPr>
            <a:spLocks noGrp="1"/>
          </p:cNvSpPr>
          <p:nvPr>
            <p:ph idx="1"/>
          </p:nvPr>
        </p:nvSpPr>
        <p:spPr>
          <a:xfrm>
            <a:off x="4262511" y="2438400"/>
            <a:ext cx="7441760" cy="3651504"/>
          </a:xfrm>
        </p:spPr>
        <p:txBody>
          <a:bodyPr>
            <a:normAutofit/>
          </a:bodyPr>
          <a:lstStyle/>
          <a:p>
            <a:pPr marL="0" indent="0">
              <a:buNone/>
            </a:pPr>
            <a:r>
              <a:rPr lang="en-US" sz="3200" b="1" u="sng" dirty="0">
                <a:latin typeface="+mj-lt"/>
              </a:rPr>
              <a:t>Agenda</a:t>
            </a:r>
            <a:r>
              <a:rPr lang="en-US" sz="3200" dirty="0">
                <a:latin typeface="+mj-lt"/>
              </a:rPr>
              <a:t>:</a:t>
            </a:r>
          </a:p>
          <a:p>
            <a:pPr marL="514350" indent="-514350">
              <a:buFont typeface="+mj-lt"/>
              <a:buAutoNum type="arabicPeriod"/>
            </a:pPr>
            <a:r>
              <a:rPr lang="en-US" sz="2800" b="1" dirty="0">
                <a:latin typeface="+mj-lt"/>
              </a:rPr>
              <a:t>Do Now</a:t>
            </a:r>
          </a:p>
          <a:p>
            <a:pPr marL="514350" indent="-514350">
              <a:buFont typeface="+mj-lt"/>
              <a:buAutoNum type="arabicPeriod"/>
            </a:pPr>
            <a:r>
              <a:rPr lang="en-US" sz="2800" b="1" dirty="0">
                <a:latin typeface="+mj-lt"/>
              </a:rPr>
              <a:t>Meeting (2 small groups)</a:t>
            </a:r>
          </a:p>
          <a:p>
            <a:pPr marL="514350" indent="-514350">
              <a:buFont typeface="+mj-lt"/>
              <a:buAutoNum type="arabicPeriod"/>
            </a:pPr>
            <a:r>
              <a:rPr lang="en-US" sz="2800" b="1" dirty="0">
                <a:latin typeface="+mj-lt"/>
              </a:rPr>
              <a:t>CNN 10</a:t>
            </a:r>
          </a:p>
          <a:p>
            <a:pPr marL="514350" indent="-514350">
              <a:buFont typeface="+mj-lt"/>
              <a:buAutoNum type="arabicPeriod"/>
            </a:pPr>
            <a:r>
              <a:rPr lang="en-US" sz="2800" b="1" dirty="0">
                <a:latin typeface="+mj-lt"/>
              </a:rPr>
              <a:t>Work (independent)</a:t>
            </a:r>
          </a:p>
          <a:p>
            <a:pPr marL="514350" indent="-514350">
              <a:buFont typeface="+mj-lt"/>
              <a:buAutoNum type="arabicPeriod"/>
            </a:pPr>
            <a:r>
              <a:rPr lang="en-US" sz="2800" b="1" dirty="0">
                <a:latin typeface="+mj-lt"/>
              </a:rPr>
              <a:t>Exit Ticket</a:t>
            </a:r>
          </a:p>
        </p:txBody>
      </p:sp>
    </p:spTree>
    <p:extLst>
      <p:ext uri="{BB962C8B-B14F-4D97-AF65-F5344CB8AC3E}">
        <p14:creationId xmlns:p14="http://schemas.microsoft.com/office/powerpoint/2010/main" val="1535469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103C2-6168-4303-BFBD-337F06D7DEB0}"/>
              </a:ext>
            </a:extLst>
          </p:cNvPr>
          <p:cNvSpPr>
            <a:spLocks noGrp="1"/>
          </p:cNvSpPr>
          <p:nvPr>
            <p:ph type="title"/>
          </p:nvPr>
        </p:nvSpPr>
        <p:spPr/>
        <p:txBody>
          <a:bodyPr/>
          <a:lstStyle/>
          <a:p>
            <a:r>
              <a:rPr lang="en-US" b="1" dirty="0"/>
              <a:t>What will I do on Lesson Days?  </a:t>
            </a:r>
          </a:p>
        </p:txBody>
      </p:sp>
      <p:sp>
        <p:nvSpPr>
          <p:cNvPr id="4" name="Content Placeholder 2">
            <a:extLst>
              <a:ext uri="{FF2B5EF4-FFF2-40B4-BE49-F238E27FC236}">
                <a16:creationId xmlns:a16="http://schemas.microsoft.com/office/drawing/2014/main" id="{D57CDFD6-DC09-46BF-A8BA-B011744FC4F2}"/>
              </a:ext>
            </a:extLst>
          </p:cNvPr>
          <p:cNvSpPr>
            <a:spLocks noGrp="1"/>
          </p:cNvSpPr>
          <p:nvPr>
            <p:ph idx="1"/>
          </p:nvPr>
        </p:nvSpPr>
        <p:spPr>
          <a:xfrm>
            <a:off x="4262511" y="2438400"/>
            <a:ext cx="7441760" cy="3651504"/>
          </a:xfrm>
        </p:spPr>
        <p:txBody>
          <a:bodyPr>
            <a:normAutofit fontScale="92500" lnSpcReduction="10000"/>
          </a:bodyPr>
          <a:lstStyle/>
          <a:p>
            <a:pPr marL="0" indent="0">
              <a:buNone/>
            </a:pPr>
            <a:r>
              <a:rPr lang="en-US" sz="3200" b="1" u="sng" dirty="0">
                <a:latin typeface="+mj-lt"/>
              </a:rPr>
              <a:t>Agenda</a:t>
            </a:r>
            <a:r>
              <a:rPr lang="en-US" sz="3200" dirty="0">
                <a:latin typeface="+mj-lt"/>
              </a:rPr>
              <a:t>:</a:t>
            </a:r>
          </a:p>
          <a:p>
            <a:pPr marL="514350" indent="-514350">
              <a:buFont typeface="+mj-lt"/>
              <a:buAutoNum type="arabicPeriod"/>
            </a:pPr>
            <a:r>
              <a:rPr lang="en-US" sz="2800" b="1" dirty="0">
                <a:latin typeface="+mj-lt"/>
              </a:rPr>
              <a:t>Do Now</a:t>
            </a:r>
          </a:p>
          <a:p>
            <a:pPr marL="514350" indent="-514350">
              <a:buFont typeface="+mj-lt"/>
              <a:buAutoNum type="arabicPeriod"/>
            </a:pPr>
            <a:r>
              <a:rPr lang="en-US" sz="2800" b="1" dirty="0">
                <a:latin typeface="+mj-lt"/>
              </a:rPr>
              <a:t>Lesson (led by Ms. Burke)</a:t>
            </a:r>
          </a:p>
          <a:p>
            <a:pPr marL="514350" indent="-514350">
              <a:buFont typeface="+mj-lt"/>
              <a:buAutoNum type="arabicPeriod"/>
            </a:pPr>
            <a:r>
              <a:rPr lang="en-US" sz="2800" b="1" dirty="0">
                <a:latin typeface="+mj-lt"/>
              </a:rPr>
              <a:t>Practice (guided by Ms. Burke)</a:t>
            </a:r>
          </a:p>
          <a:p>
            <a:pPr marL="514350" indent="-514350">
              <a:buFont typeface="+mj-lt"/>
              <a:buAutoNum type="arabicPeriod"/>
            </a:pPr>
            <a:r>
              <a:rPr lang="en-US" sz="2800" b="1" dirty="0">
                <a:latin typeface="+mj-lt"/>
              </a:rPr>
              <a:t>CNN 10</a:t>
            </a:r>
          </a:p>
          <a:p>
            <a:pPr marL="514350" indent="-514350">
              <a:buFont typeface="+mj-lt"/>
              <a:buAutoNum type="arabicPeriod"/>
            </a:pPr>
            <a:r>
              <a:rPr lang="en-US" sz="2800" b="1" dirty="0">
                <a:latin typeface="+mj-lt"/>
              </a:rPr>
              <a:t>Practice (independent/partner)</a:t>
            </a:r>
          </a:p>
          <a:p>
            <a:pPr marL="514350" indent="-514350">
              <a:buFont typeface="+mj-lt"/>
              <a:buAutoNum type="arabicPeriod"/>
            </a:pPr>
            <a:r>
              <a:rPr lang="en-US" sz="2800" b="1" dirty="0">
                <a:latin typeface="+mj-lt"/>
              </a:rPr>
              <a:t>Exit Ticket</a:t>
            </a:r>
          </a:p>
        </p:txBody>
      </p:sp>
    </p:spTree>
    <p:extLst>
      <p:ext uri="{BB962C8B-B14F-4D97-AF65-F5344CB8AC3E}">
        <p14:creationId xmlns:p14="http://schemas.microsoft.com/office/powerpoint/2010/main" val="2894534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1299A-0478-439C-94DF-5A8C0076D8B5}"/>
              </a:ext>
            </a:extLst>
          </p:cNvPr>
          <p:cNvSpPr>
            <a:spLocks noGrp="1"/>
          </p:cNvSpPr>
          <p:nvPr>
            <p:ph type="title"/>
          </p:nvPr>
        </p:nvSpPr>
        <p:spPr/>
        <p:txBody>
          <a:bodyPr/>
          <a:lstStyle/>
          <a:p>
            <a:r>
              <a:rPr lang="en-US" b="1" dirty="0"/>
              <a:t>What materials will I need on Literature Circle Days? </a:t>
            </a:r>
          </a:p>
        </p:txBody>
      </p:sp>
      <p:sp>
        <p:nvSpPr>
          <p:cNvPr id="3" name="Content Placeholder 2">
            <a:extLst>
              <a:ext uri="{FF2B5EF4-FFF2-40B4-BE49-F238E27FC236}">
                <a16:creationId xmlns:a16="http://schemas.microsoft.com/office/drawing/2014/main" id="{8C778571-E385-436A-868C-7CE8155AD3B4}"/>
              </a:ext>
            </a:extLst>
          </p:cNvPr>
          <p:cNvSpPr>
            <a:spLocks noGrp="1"/>
          </p:cNvSpPr>
          <p:nvPr>
            <p:ph idx="1"/>
          </p:nvPr>
        </p:nvSpPr>
        <p:spPr/>
        <p:txBody>
          <a:bodyPr>
            <a:normAutofit/>
          </a:bodyPr>
          <a:lstStyle/>
          <a:p>
            <a:pPr>
              <a:buFont typeface="Courier New" panose="02070309020205020404" pitchFamily="49" charset="0"/>
              <a:buChar char="o"/>
            </a:pPr>
            <a:r>
              <a:rPr lang="en-US" sz="3200" b="1" dirty="0">
                <a:latin typeface="+mj-lt"/>
              </a:rPr>
              <a:t>your book (given to you by Ms. Burke)</a:t>
            </a:r>
          </a:p>
          <a:p>
            <a:pPr>
              <a:buFont typeface="Courier New" panose="02070309020205020404" pitchFamily="49" charset="0"/>
              <a:buChar char="o"/>
            </a:pPr>
            <a:r>
              <a:rPr lang="en-US" sz="3200" b="1" dirty="0">
                <a:latin typeface="+mj-lt"/>
              </a:rPr>
              <a:t>your “LC” (Literature Circle) folder</a:t>
            </a:r>
          </a:p>
          <a:p>
            <a:pPr>
              <a:buFont typeface="Courier New" panose="02070309020205020404" pitchFamily="49" charset="0"/>
              <a:buChar char="o"/>
            </a:pPr>
            <a:r>
              <a:rPr lang="en-US" sz="3200" b="1" dirty="0">
                <a:latin typeface="+mj-lt"/>
              </a:rPr>
              <a:t>your 5 subject notebook</a:t>
            </a:r>
          </a:p>
          <a:p>
            <a:pPr>
              <a:buFont typeface="Courier New" panose="02070309020205020404" pitchFamily="49" charset="0"/>
              <a:buChar char="o"/>
            </a:pPr>
            <a:r>
              <a:rPr lang="en-US" sz="3200" b="1" dirty="0">
                <a:latin typeface="+mj-lt"/>
              </a:rPr>
              <a:t>a writing utensil </a:t>
            </a:r>
          </a:p>
          <a:p>
            <a:pPr>
              <a:buFont typeface="Courier New" panose="02070309020205020404" pitchFamily="49" charset="0"/>
              <a:buChar char="o"/>
            </a:pPr>
            <a:endParaRPr lang="en-US" sz="3200" b="1" dirty="0">
              <a:latin typeface="+mj-lt"/>
            </a:endParaRPr>
          </a:p>
        </p:txBody>
      </p:sp>
      <p:sp>
        <p:nvSpPr>
          <p:cNvPr id="4" name="TextBox 3">
            <a:extLst>
              <a:ext uri="{FF2B5EF4-FFF2-40B4-BE49-F238E27FC236}">
                <a16:creationId xmlns:a16="http://schemas.microsoft.com/office/drawing/2014/main" id="{24CCCC9E-6CA4-4FA0-9C9B-7F04509B2F5C}"/>
              </a:ext>
            </a:extLst>
          </p:cNvPr>
          <p:cNvSpPr txBox="1"/>
          <p:nvPr/>
        </p:nvSpPr>
        <p:spPr>
          <a:xfrm>
            <a:off x="3038621" y="5347119"/>
            <a:ext cx="8426547" cy="923330"/>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b="1" i="1" dirty="0">
                <a:latin typeface="+mj-lt"/>
              </a:rPr>
              <a:t>Bring these materials to all ELA classes, even if it is a Lesson Day.  You never know when you will have time to get some of your work done!  </a:t>
            </a:r>
          </a:p>
        </p:txBody>
      </p:sp>
    </p:spTree>
    <p:extLst>
      <p:ext uri="{BB962C8B-B14F-4D97-AF65-F5344CB8AC3E}">
        <p14:creationId xmlns:p14="http://schemas.microsoft.com/office/powerpoint/2010/main" val="2568177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64FAB-6505-4C13-BA6F-4BD3E1365C18}"/>
              </a:ext>
            </a:extLst>
          </p:cNvPr>
          <p:cNvSpPr>
            <a:spLocks noGrp="1"/>
          </p:cNvSpPr>
          <p:nvPr>
            <p:ph type="title"/>
          </p:nvPr>
        </p:nvSpPr>
        <p:spPr/>
        <p:txBody>
          <a:bodyPr>
            <a:normAutofit/>
          </a:bodyPr>
          <a:lstStyle/>
          <a:p>
            <a:r>
              <a:rPr lang="en-US" sz="5400" b="1" dirty="0"/>
              <a:t>What is an “LC” folder? </a:t>
            </a:r>
          </a:p>
        </p:txBody>
      </p:sp>
      <p:sp>
        <p:nvSpPr>
          <p:cNvPr id="3" name="Content Placeholder 2">
            <a:extLst>
              <a:ext uri="{FF2B5EF4-FFF2-40B4-BE49-F238E27FC236}">
                <a16:creationId xmlns:a16="http://schemas.microsoft.com/office/drawing/2014/main" id="{D2A56B2F-920E-4501-9136-82CDA5906D13}"/>
              </a:ext>
            </a:extLst>
          </p:cNvPr>
          <p:cNvSpPr>
            <a:spLocks noGrp="1"/>
          </p:cNvSpPr>
          <p:nvPr>
            <p:ph idx="1"/>
          </p:nvPr>
        </p:nvSpPr>
        <p:spPr>
          <a:xfrm>
            <a:off x="2933700" y="2438399"/>
            <a:ext cx="8770571" cy="3851255"/>
          </a:xfrm>
        </p:spPr>
        <p:txBody>
          <a:bodyPr>
            <a:normAutofit lnSpcReduction="10000"/>
          </a:bodyPr>
          <a:lstStyle/>
          <a:p>
            <a:pPr>
              <a:buFont typeface="Courier New" panose="02070309020205020404" pitchFamily="49" charset="0"/>
              <a:buChar char="o"/>
            </a:pPr>
            <a:r>
              <a:rPr lang="en-US" sz="2800" b="1" dirty="0">
                <a:latin typeface="+mj-lt"/>
              </a:rPr>
              <a:t>Ms. Burke made this for you.  Don’t lose it!</a:t>
            </a:r>
          </a:p>
          <a:p>
            <a:pPr>
              <a:buFont typeface="Courier New" panose="02070309020205020404" pitchFamily="49" charset="0"/>
              <a:buChar char="o"/>
            </a:pPr>
            <a:r>
              <a:rPr lang="en-US" sz="2800" b="1" dirty="0">
                <a:latin typeface="+mj-lt"/>
              </a:rPr>
              <a:t>Inside it has:</a:t>
            </a:r>
          </a:p>
          <a:p>
            <a:pPr lvl="1">
              <a:buFont typeface="Courier New" panose="02070309020205020404" pitchFamily="49" charset="0"/>
              <a:buChar char="o"/>
            </a:pPr>
            <a:r>
              <a:rPr lang="en-US" sz="2600" b="1" dirty="0">
                <a:latin typeface="+mj-lt"/>
              </a:rPr>
              <a:t>your schedule</a:t>
            </a:r>
          </a:p>
          <a:p>
            <a:pPr lvl="1">
              <a:buFont typeface="Courier New" panose="02070309020205020404" pitchFamily="49" charset="0"/>
              <a:buChar char="o"/>
            </a:pPr>
            <a:r>
              <a:rPr lang="en-US" sz="2600" b="1" dirty="0">
                <a:latin typeface="+mj-lt"/>
              </a:rPr>
              <a:t>your roles</a:t>
            </a:r>
          </a:p>
          <a:p>
            <a:pPr lvl="1">
              <a:buFont typeface="Courier New" panose="02070309020205020404" pitchFamily="49" charset="0"/>
              <a:buChar char="o"/>
            </a:pPr>
            <a:r>
              <a:rPr lang="en-US" sz="2600" b="1" dirty="0">
                <a:latin typeface="+mj-lt"/>
              </a:rPr>
              <a:t>your calendar</a:t>
            </a:r>
          </a:p>
          <a:p>
            <a:pPr lvl="1">
              <a:buFont typeface="Courier New" panose="02070309020205020404" pitchFamily="49" charset="0"/>
              <a:buChar char="o"/>
            </a:pPr>
            <a:r>
              <a:rPr lang="en-US" sz="2600" b="1" dirty="0">
                <a:latin typeface="+mj-lt"/>
              </a:rPr>
              <a:t>your self-evaluation form</a:t>
            </a:r>
          </a:p>
          <a:p>
            <a:pPr lvl="1">
              <a:buFont typeface="Courier New" panose="02070309020205020404" pitchFamily="49" charset="0"/>
              <a:buChar char="o"/>
            </a:pPr>
            <a:r>
              <a:rPr lang="en-US" sz="2600" b="1" dirty="0">
                <a:latin typeface="+mj-lt"/>
              </a:rPr>
              <a:t>your guided reading packet  </a:t>
            </a:r>
          </a:p>
        </p:txBody>
      </p:sp>
    </p:spTree>
    <p:extLst>
      <p:ext uri="{BB962C8B-B14F-4D97-AF65-F5344CB8AC3E}">
        <p14:creationId xmlns:p14="http://schemas.microsoft.com/office/powerpoint/2010/main" val="1508623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64FAB-6505-4C13-BA6F-4BD3E1365C18}"/>
              </a:ext>
            </a:extLst>
          </p:cNvPr>
          <p:cNvSpPr>
            <a:spLocks noGrp="1"/>
          </p:cNvSpPr>
          <p:nvPr>
            <p:ph type="title"/>
          </p:nvPr>
        </p:nvSpPr>
        <p:spPr/>
        <p:txBody>
          <a:bodyPr>
            <a:noAutofit/>
          </a:bodyPr>
          <a:lstStyle/>
          <a:p>
            <a:r>
              <a:rPr lang="en-US" b="1" dirty="0"/>
              <a:t>How do I prepare for Literature Circle meetings? </a:t>
            </a:r>
          </a:p>
        </p:txBody>
      </p:sp>
      <p:sp>
        <p:nvSpPr>
          <p:cNvPr id="3" name="Content Placeholder 2">
            <a:extLst>
              <a:ext uri="{FF2B5EF4-FFF2-40B4-BE49-F238E27FC236}">
                <a16:creationId xmlns:a16="http://schemas.microsoft.com/office/drawing/2014/main" id="{D2A56B2F-920E-4501-9136-82CDA5906D13}"/>
              </a:ext>
            </a:extLst>
          </p:cNvPr>
          <p:cNvSpPr>
            <a:spLocks noGrp="1"/>
          </p:cNvSpPr>
          <p:nvPr>
            <p:ph idx="1"/>
          </p:nvPr>
        </p:nvSpPr>
        <p:spPr>
          <a:xfrm>
            <a:off x="2933700" y="2297723"/>
            <a:ext cx="8770571" cy="4454769"/>
          </a:xfrm>
        </p:spPr>
        <p:txBody>
          <a:bodyPr>
            <a:normAutofit fontScale="92500" lnSpcReduction="20000"/>
          </a:bodyPr>
          <a:lstStyle/>
          <a:p>
            <a:pPr marL="0" indent="0">
              <a:lnSpc>
                <a:spcPct val="100000"/>
              </a:lnSpc>
              <a:spcBef>
                <a:spcPts val="600"/>
              </a:spcBef>
              <a:buNone/>
            </a:pPr>
            <a:r>
              <a:rPr lang="en-US" sz="2400" b="1" dirty="0">
                <a:latin typeface="+mj-lt"/>
              </a:rPr>
              <a:t>USE YOUR SCHEDULE!</a:t>
            </a:r>
          </a:p>
          <a:p>
            <a:pPr marL="0" indent="0">
              <a:lnSpc>
                <a:spcPct val="100000"/>
              </a:lnSpc>
              <a:spcBef>
                <a:spcPts val="600"/>
              </a:spcBef>
              <a:buNone/>
            </a:pPr>
            <a:r>
              <a:rPr lang="en-US" sz="2400" dirty="0">
                <a:latin typeface="+mj-lt"/>
              </a:rPr>
              <a:t>Your schedule tells you:</a:t>
            </a:r>
          </a:p>
          <a:p>
            <a:pPr>
              <a:lnSpc>
                <a:spcPct val="100000"/>
              </a:lnSpc>
              <a:spcBef>
                <a:spcPts val="600"/>
              </a:spcBef>
              <a:buFont typeface="Courier New" panose="02070309020205020404" pitchFamily="49" charset="0"/>
              <a:buChar char="o"/>
            </a:pPr>
            <a:r>
              <a:rPr lang="en-US" sz="2400" dirty="0">
                <a:latin typeface="+mj-lt"/>
              </a:rPr>
              <a:t>the meeting date and number </a:t>
            </a:r>
          </a:p>
          <a:p>
            <a:pPr>
              <a:lnSpc>
                <a:spcPct val="100000"/>
              </a:lnSpc>
              <a:spcBef>
                <a:spcPts val="600"/>
              </a:spcBef>
              <a:buFont typeface="Courier New" panose="02070309020205020404" pitchFamily="49" charset="0"/>
              <a:buChar char="o"/>
            </a:pPr>
            <a:r>
              <a:rPr lang="en-US" sz="2400" dirty="0">
                <a:latin typeface="+mj-lt"/>
              </a:rPr>
              <a:t>the pages or chapters to read</a:t>
            </a:r>
          </a:p>
          <a:p>
            <a:pPr>
              <a:lnSpc>
                <a:spcPct val="100000"/>
              </a:lnSpc>
              <a:spcBef>
                <a:spcPts val="600"/>
              </a:spcBef>
              <a:buFont typeface="Courier New" panose="02070309020205020404" pitchFamily="49" charset="0"/>
              <a:buChar char="o"/>
            </a:pPr>
            <a:r>
              <a:rPr lang="en-US" sz="2400" dirty="0">
                <a:latin typeface="+mj-lt"/>
              </a:rPr>
              <a:t>your role</a:t>
            </a:r>
          </a:p>
          <a:p>
            <a:pPr>
              <a:lnSpc>
                <a:spcPct val="100000"/>
              </a:lnSpc>
              <a:spcBef>
                <a:spcPts val="600"/>
              </a:spcBef>
              <a:buFont typeface="Courier New" panose="02070309020205020404" pitchFamily="49" charset="0"/>
              <a:buChar char="o"/>
            </a:pPr>
            <a:r>
              <a:rPr lang="en-US" sz="2400" dirty="0">
                <a:latin typeface="+mj-lt"/>
              </a:rPr>
              <a:t>the work you have to complete</a:t>
            </a:r>
          </a:p>
          <a:p>
            <a:pPr lvl="1">
              <a:lnSpc>
                <a:spcPct val="100000"/>
              </a:lnSpc>
              <a:spcBef>
                <a:spcPts val="600"/>
              </a:spcBef>
              <a:buFont typeface="Courier New" panose="02070309020205020404" pitchFamily="49" charset="0"/>
              <a:buChar char="o"/>
            </a:pPr>
            <a:r>
              <a:rPr lang="en-US" sz="2000" dirty="0">
                <a:latin typeface="+mj-lt"/>
              </a:rPr>
              <a:t>your role</a:t>
            </a:r>
          </a:p>
          <a:p>
            <a:pPr lvl="1">
              <a:lnSpc>
                <a:spcPct val="100000"/>
              </a:lnSpc>
              <a:spcBef>
                <a:spcPts val="600"/>
              </a:spcBef>
              <a:buFont typeface="Courier New" panose="02070309020205020404" pitchFamily="49" charset="0"/>
              <a:buChar char="o"/>
            </a:pPr>
            <a:r>
              <a:rPr lang="en-US" sz="2000" dirty="0">
                <a:latin typeface="+mj-lt"/>
              </a:rPr>
              <a:t>close reading OR questions OR both</a:t>
            </a:r>
          </a:p>
          <a:p>
            <a:pPr marL="0" indent="0">
              <a:lnSpc>
                <a:spcPct val="100000"/>
              </a:lnSpc>
              <a:spcBef>
                <a:spcPts val="600"/>
              </a:spcBef>
              <a:buNone/>
            </a:pPr>
            <a:r>
              <a:rPr lang="en-US" sz="2400" b="1" dirty="0">
                <a:latin typeface="+mj-lt"/>
              </a:rPr>
              <a:t>MAKE THE MOST OF YOUR TIME!</a:t>
            </a:r>
          </a:p>
          <a:p>
            <a:pPr>
              <a:lnSpc>
                <a:spcPct val="100000"/>
              </a:lnSpc>
              <a:spcBef>
                <a:spcPts val="600"/>
              </a:spcBef>
              <a:buFont typeface="Courier New" panose="02070309020205020404" pitchFamily="49" charset="0"/>
              <a:buChar char="o"/>
            </a:pPr>
            <a:r>
              <a:rPr lang="en-US" sz="2400" dirty="0">
                <a:latin typeface="+mj-lt"/>
              </a:rPr>
              <a:t>You will </a:t>
            </a:r>
            <a:r>
              <a:rPr lang="en-US" sz="2400" u="sng" dirty="0">
                <a:latin typeface="+mj-lt"/>
              </a:rPr>
              <a:t>always</a:t>
            </a:r>
            <a:r>
              <a:rPr lang="en-US" sz="2400" dirty="0">
                <a:latin typeface="+mj-lt"/>
              </a:rPr>
              <a:t> have class time to do this work.</a:t>
            </a:r>
          </a:p>
          <a:p>
            <a:pPr marL="0" indent="0">
              <a:lnSpc>
                <a:spcPct val="100000"/>
              </a:lnSpc>
              <a:spcBef>
                <a:spcPts val="600"/>
              </a:spcBef>
              <a:buNone/>
            </a:pPr>
            <a:r>
              <a:rPr lang="en-US" sz="2400" b="1" dirty="0">
                <a:latin typeface="+mj-lt"/>
              </a:rPr>
              <a:t>FINISH ANYTHING YOU NEED TO DO AT HOME!</a:t>
            </a:r>
          </a:p>
          <a:p>
            <a:pPr>
              <a:lnSpc>
                <a:spcPct val="100000"/>
              </a:lnSpc>
              <a:spcBef>
                <a:spcPts val="600"/>
              </a:spcBef>
              <a:buFont typeface="Courier New" panose="02070309020205020404" pitchFamily="49" charset="0"/>
              <a:buChar char="o"/>
            </a:pPr>
            <a:r>
              <a:rPr lang="en-US" sz="2400" dirty="0">
                <a:latin typeface="+mj-lt"/>
              </a:rPr>
              <a:t>This work will be checked by your Advisory teacher first thing in the morning.  </a:t>
            </a:r>
          </a:p>
        </p:txBody>
      </p:sp>
    </p:spTree>
    <p:extLst>
      <p:ext uri="{BB962C8B-B14F-4D97-AF65-F5344CB8AC3E}">
        <p14:creationId xmlns:p14="http://schemas.microsoft.com/office/powerpoint/2010/main" val="4168054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64FAB-6505-4C13-BA6F-4BD3E1365C18}"/>
              </a:ext>
            </a:extLst>
          </p:cNvPr>
          <p:cNvSpPr>
            <a:spLocks noGrp="1"/>
          </p:cNvSpPr>
          <p:nvPr>
            <p:ph type="title"/>
          </p:nvPr>
        </p:nvSpPr>
        <p:spPr/>
        <p:txBody>
          <a:bodyPr>
            <a:normAutofit fontScale="90000"/>
          </a:bodyPr>
          <a:lstStyle/>
          <a:p>
            <a:r>
              <a:rPr lang="en-US" sz="5400" b="1" dirty="0"/>
              <a:t>How will I close read if I can’t write in the book?</a:t>
            </a:r>
          </a:p>
        </p:txBody>
      </p:sp>
      <p:sp>
        <p:nvSpPr>
          <p:cNvPr id="3" name="Content Placeholder 2">
            <a:extLst>
              <a:ext uri="{FF2B5EF4-FFF2-40B4-BE49-F238E27FC236}">
                <a16:creationId xmlns:a16="http://schemas.microsoft.com/office/drawing/2014/main" id="{D2A56B2F-920E-4501-9136-82CDA5906D13}"/>
              </a:ext>
            </a:extLst>
          </p:cNvPr>
          <p:cNvSpPr>
            <a:spLocks noGrp="1"/>
          </p:cNvSpPr>
          <p:nvPr>
            <p:ph idx="1"/>
          </p:nvPr>
        </p:nvSpPr>
        <p:spPr>
          <a:xfrm>
            <a:off x="3868614" y="2311791"/>
            <a:ext cx="7948247" cy="2963594"/>
          </a:xfrm>
        </p:spPr>
        <p:txBody>
          <a:bodyPr>
            <a:normAutofit fontScale="92500" lnSpcReduction="10000"/>
          </a:bodyPr>
          <a:lstStyle/>
          <a:p>
            <a:pPr marL="0" indent="0">
              <a:lnSpc>
                <a:spcPct val="100000"/>
              </a:lnSpc>
              <a:spcBef>
                <a:spcPts val="0"/>
              </a:spcBef>
              <a:buNone/>
            </a:pPr>
            <a:r>
              <a:rPr lang="en-US" sz="2600" b="1" dirty="0">
                <a:latin typeface="+mj-lt"/>
              </a:rPr>
              <a:t>You will use your five-subject notebook!  </a:t>
            </a:r>
          </a:p>
          <a:p>
            <a:pPr marL="0" indent="0">
              <a:lnSpc>
                <a:spcPct val="100000"/>
              </a:lnSpc>
              <a:spcBef>
                <a:spcPts val="0"/>
              </a:spcBef>
              <a:buNone/>
            </a:pPr>
            <a:endParaRPr lang="en-US" sz="2600" b="1" dirty="0">
              <a:latin typeface="+mj-lt"/>
            </a:endParaRPr>
          </a:p>
          <a:p>
            <a:pPr marL="0" indent="0">
              <a:lnSpc>
                <a:spcPct val="100000"/>
              </a:lnSpc>
              <a:spcBef>
                <a:spcPts val="0"/>
              </a:spcBef>
              <a:buNone/>
            </a:pPr>
            <a:r>
              <a:rPr lang="en-US" sz="2600" b="1" dirty="0">
                <a:latin typeface="+mj-lt"/>
              </a:rPr>
              <a:t>In this notebook, you will:</a:t>
            </a:r>
          </a:p>
          <a:p>
            <a:pPr>
              <a:lnSpc>
                <a:spcPct val="100000"/>
              </a:lnSpc>
              <a:spcBef>
                <a:spcPts val="0"/>
              </a:spcBef>
              <a:buFont typeface="Courier New" panose="02070309020205020404" pitchFamily="49" charset="0"/>
              <a:buChar char="o"/>
            </a:pPr>
            <a:r>
              <a:rPr lang="en-US" sz="2600" b="1" dirty="0">
                <a:latin typeface="+mj-lt"/>
              </a:rPr>
              <a:t>Write the meeting number at the top.</a:t>
            </a:r>
          </a:p>
          <a:p>
            <a:pPr>
              <a:lnSpc>
                <a:spcPct val="100000"/>
              </a:lnSpc>
              <a:spcBef>
                <a:spcPts val="0"/>
              </a:spcBef>
              <a:buFont typeface="Courier New" panose="02070309020205020404" pitchFamily="49" charset="0"/>
              <a:buChar char="o"/>
            </a:pPr>
            <a:r>
              <a:rPr lang="en-US" sz="2600" b="1" dirty="0">
                <a:latin typeface="+mj-lt"/>
              </a:rPr>
              <a:t>Write the page number and ask questions that you may have about your reading.  </a:t>
            </a:r>
          </a:p>
          <a:p>
            <a:pPr>
              <a:lnSpc>
                <a:spcPct val="100000"/>
              </a:lnSpc>
              <a:spcBef>
                <a:spcPts val="0"/>
              </a:spcBef>
              <a:buFont typeface="Courier New" panose="02070309020205020404" pitchFamily="49" charset="0"/>
              <a:buChar char="o"/>
            </a:pPr>
            <a:r>
              <a:rPr lang="en-US" sz="2600" b="1" dirty="0">
                <a:latin typeface="+mj-lt"/>
              </a:rPr>
              <a:t>Write the page number and add comments that you may have about your reading.  </a:t>
            </a:r>
          </a:p>
          <a:p>
            <a:pPr>
              <a:lnSpc>
                <a:spcPct val="100000"/>
              </a:lnSpc>
              <a:spcBef>
                <a:spcPts val="0"/>
              </a:spcBef>
              <a:buFont typeface="Courier New" panose="02070309020205020404" pitchFamily="49" charset="0"/>
              <a:buChar char="o"/>
            </a:pPr>
            <a:endParaRPr lang="en-US" sz="2600" dirty="0">
              <a:latin typeface="+mj-lt"/>
            </a:endParaRPr>
          </a:p>
        </p:txBody>
      </p:sp>
      <p:sp>
        <p:nvSpPr>
          <p:cNvPr id="4" name="TextBox 3">
            <a:extLst>
              <a:ext uri="{FF2B5EF4-FFF2-40B4-BE49-F238E27FC236}">
                <a16:creationId xmlns:a16="http://schemas.microsoft.com/office/drawing/2014/main" id="{81E05BC9-9D18-42F9-AA14-35E150E43E13}"/>
              </a:ext>
            </a:extLst>
          </p:cNvPr>
          <p:cNvSpPr txBox="1"/>
          <p:nvPr/>
        </p:nvSpPr>
        <p:spPr>
          <a:xfrm>
            <a:off x="3038621" y="5347119"/>
            <a:ext cx="8426547" cy="923330"/>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b="1" i="1" dirty="0">
                <a:latin typeface="+mj-lt"/>
              </a:rPr>
              <a:t>You are going to learn about Close Reading 2.0 next week.  Until then, just do your best.  After then, make sure you use the strategies that I teach you!  </a:t>
            </a:r>
          </a:p>
        </p:txBody>
      </p:sp>
    </p:spTree>
    <p:extLst>
      <p:ext uri="{BB962C8B-B14F-4D97-AF65-F5344CB8AC3E}">
        <p14:creationId xmlns:p14="http://schemas.microsoft.com/office/powerpoint/2010/main" val="3721530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64FAB-6505-4C13-BA6F-4BD3E1365C18}"/>
              </a:ext>
            </a:extLst>
          </p:cNvPr>
          <p:cNvSpPr>
            <a:spLocks noGrp="1"/>
          </p:cNvSpPr>
          <p:nvPr>
            <p:ph type="title"/>
          </p:nvPr>
        </p:nvSpPr>
        <p:spPr/>
        <p:txBody>
          <a:bodyPr>
            <a:normAutofit fontScale="90000"/>
          </a:bodyPr>
          <a:lstStyle/>
          <a:p>
            <a:r>
              <a:rPr lang="en-US" sz="5400" b="1" dirty="0"/>
              <a:t>What do you mean my “role” for the meeting? </a:t>
            </a:r>
          </a:p>
        </p:txBody>
      </p:sp>
      <p:sp>
        <p:nvSpPr>
          <p:cNvPr id="3" name="Content Placeholder 2">
            <a:extLst>
              <a:ext uri="{FF2B5EF4-FFF2-40B4-BE49-F238E27FC236}">
                <a16:creationId xmlns:a16="http://schemas.microsoft.com/office/drawing/2014/main" id="{D2A56B2F-920E-4501-9136-82CDA5906D13}"/>
              </a:ext>
            </a:extLst>
          </p:cNvPr>
          <p:cNvSpPr>
            <a:spLocks noGrp="1"/>
          </p:cNvSpPr>
          <p:nvPr>
            <p:ph idx="1"/>
          </p:nvPr>
        </p:nvSpPr>
        <p:spPr>
          <a:xfrm>
            <a:off x="3868614" y="2311790"/>
            <a:ext cx="7948247" cy="4131213"/>
          </a:xfrm>
        </p:spPr>
        <p:txBody>
          <a:bodyPr>
            <a:normAutofit lnSpcReduction="10000"/>
          </a:bodyPr>
          <a:lstStyle/>
          <a:p>
            <a:pPr marL="0" indent="0">
              <a:lnSpc>
                <a:spcPct val="100000"/>
              </a:lnSpc>
              <a:spcBef>
                <a:spcPts val="0"/>
              </a:spcBef>
              <a:buNone/>
            </a:pPr>
            <a:r>
              <a:rPr lang="en-US" sz="2600" b="1" dirty="0">
                <a:latin typeface="+mj-lt"/>
              </a:rPr>
              <a:t>There are NINE roles that you will rotate through:</a:t>
            </a:r>
          </a:p>
          <a:p>
            <a:pPr>
              <a:lnSpc>
                <a:spcPct val="100000"/>
              </a:lnSpc>
              <a:spcBef>
                <a:spcPts val="0"/>
              </a:spcBef>
              <a:buFont typeface="Courier New" panose="02070309020205020404" pitchFamily="49" charset="0"/>
              <a:buChar char="o"/>
            </a:pPr>
            <a:r>
              <a:rPr lang="en-US" sz="2600" dirty="0">
                <a:latin typeface="+mj-lt"/>
              </a:rPr>
              <a:t>Discussion Director</a:t>
            </a:r>
          </a:p>
          <a:p>
            <a:pPr>
              <a:lnSpc>
                <a:spcPct val="100000"/>
              </a:lnSpc>
              <a:spcBef>
                <a:spcPts val="0"/>
              </a:spcBef>
              <a:buFont typeface="Courier New" panose="02070309020205020404" pitchFamily="49" charset="0"/>
              <a:buChar char="o"/>
            </a:pPr>
            <a:r>
              <a:rPr lang="en-US" sz="2600" dirty="0">
                <a:latin typeface="+mj-lt"/>
              </a:rPr>
              <a:t>Literary Luminary</a:t>
            </a:r>
          </a:p>
          <a:p>
            <a:pPr>
              <a:lnSpc>
                <a:spcPct val="100000"/>
              </a:lnSpc>
              <a:spcBef>
                <a:spcPts val="0"/>
              </a:spcBef>
              <a:buFont typeface="Courier New" panose="02070309020205020404" pitchFamily="49" charset="0"/>
              <a:buChar char="o"/>
            </a:pPr>
            <a:r>
              <a:rPr lang="en-US" sz="2600" dirty="0">
                <a:latin typeface="+mj-lt"/>
              </a:rPr>
              <a:t>Character Captain</a:t>
            </a:r>
          </a:p>
          <a:p>
            <a:pPr>
              <a:lnSpc>
                <a:spcPct val="100000"/>
              </a:lnSpc>
              <a:spcBef>
                <a:spcPts val="0"/>
              </a:spcBef>
              <a:buFont typeface="Courier New" panose="02070309020205020404" pitchFamily="49" charset="0"/>
              <a:buChar char="o"/>
            </a:pPr>
            <a:r>
              <a:rPr lang="en-US" sz="2600" dirty="0">
                <a:latin typeface="+mj-lt"/>
              </a:rPr>
              <a:t>Community Connector</a:t>
            </a:r>
          </a:p>
          <a:p>
            <a:pPr>
              <a:lnSpc>
                <a:spcPct val="100000"/>
              </a:lnSpc>
              <a:spcBef>
                <a:spcPts val="0"/>
              </a:spcBef>
              <a:buFont typeface="Courier New" panose="02070309020205020404" pitchFamily="49" charset="0"/>
              <a:buChar char="o"/>
            </a:pPr>
            <a:r>
              <a:rPr lang="en-US" sz="2600" dirty="0">
                <a:latin typeface="+mj-lt"/>
              </a:rPr>
              <a:t>Reliable Recorder</a:t>
            </a:r>
          </a:p>
          <a:p>
            <a:pPr>
              <a:lnSpc>
                <a:spcPct val="100000"/>
              </a:lnSpc>
              <a:spcBef>
                <a:spcPts val="0"/>
              </a:spcBef>
              <a:buFont typeface="Courier New" panose="02070309020205020404" pitchFamily="49" charset="0"/>
              <a:buChar char="o"/>
            </a:pPr>
            <a:r>
              <a:rPr lang="en-US" sz="2600" dirty="0">
                <a:latin typeface="+mj-lt"/>
              </a:rPr>
              <a:t>Artistic Adventurer</a:t>
            </a:r>
          </a:p>
          <a:p>
            <a:pPr>
              <a:lnSpc>
                <a:spcPct val="100000"/>
              </a:lnSpc>
              <a:spcBef>
                <a:spcPts val="0"/>
              </a:spcBef>
              <a:buFont typeface="Courier New" panose="02070309020205020404" pitchFamily="49" charset="0"/>
              <a:buChar char="o"/>
            </a:pPr>
            <a:r>
              <a:rPr lang="en-US" sz="2600" dirty="0">
                <a:latin typeface="+mj-lt"/>
              </a:rPr>
              <a:t>Vocabulary Enricher</a:t>
            </a:r>
          </a:p>
          <a:p>
            <a:pPr>
              <a:lnSpc>
                <a:spcPct val="100000"/>
              </a:lnSpc>
              <a:spcBef>
                <a:spcPts val="0"/>
              </a:spcBef>
              <a:buFont typeface="Courier New" panose="02070309020205020404" pitchFamily="49" charset="0"/>
              <a:buChar char="o"/>
            </a:pPr>
            <a:r>
              <a:rPr lang="en-US" sz="2600" dirty="0">
                <a:latin typeface="+mj-lt"/>
              </a:rPr>
              <a:t>Interested Investigator</a:t>
            </a:r>
          </a:p>
          <a:p>
            <a:pPr>
              <a:lnSpc>
                <a:spcPct val="100000"/>
              </a:lnSpc>
              <a:spcBef>
                <a:spcPts val="0"/>
              </a:spcBef>
              <a:buFont typeface="Courier New" panose="02070309020205020404" pitchFamily="49" charset="0"/>
              <a:buChar char="o"/>
            </a:pPr>
            <a:r>
              <a:rPr lang="en-US" sz="2600" dirty="0">
                <a:latin typeface="+mj-lt"/>
              </a:rPr>
              <a:t>Sophisticated Summarizer</a:t>
            </a:r>
          </a:p>
        </p:txBody>
      </p:sp>
    </p:spTree>
    <p:extLst>
      <p:ext uri="{BB962C8B-B14F-4D97-AF65-F5344CB8AC3E}">
        <p14:creationId xmlns:p14="http://schemas.microsoft.com/office/powerpoint/2010/main" val="998620701"/>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60395</TotalTime>
  <Words>1167</Words>
  <Application>Microsoft Office PowerPoint</Application>
  <PresentationFormat>Widescreen</PresentationFormat>
  <Paragraphs>128</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Calibri</vt:lpstr>
      <vt:lpstr>Century Schoolbook</vt:lpstr>
      <vt:lpstr>Corbel</vt:lpstr>
      <vt:lpstr>Courier New</vt:lpstr>
      <vt:lpstr>Feathered</vt:lpstr>
      <vt:lpstr>7th Grade Literature Circles with Ms. Burke</vt:lpstr>
      <vt:lpstr>How will my ELA units look from now on?</vt:lpstr>
      <vt:lpstr>What will I do on Literature Circle Days? </vt:lpstr>
      <vt:lpstr>What will I do on Lesson Days?  </vt:lpstr>
      <vt:lpstr>What materials will I need on Literature Circle Days? </vt:lpstr>
      <vt:lpstr>What is an “LC” folder? </vt:lpstr>
      <vt:lpstr>How do I prepare for Literature Circle meetings? </vt:lpstr>
      <vt:lpstr>How will I close read if I can’t write in the book?</vt:lpstr>
      <vt:lpstr>What do you mean my “role” for the meeting? </vt:lpstr>
      <vt:lpstr>What is a Discussion Director?  </vt:lpstr>
      <vt:lpstr>What is a Literary Luminary?  </vt:lpstr>
      <vt:lpstr>What is a Character Captain?</vt:lpstr>
      <vt:lpstr>What is a Community Connector?  </vt:lpstr>
      <vt:lpstr>What is a Reliable Recorder?  </vt:lpstr>
      <vt:lpstr>What is an Artistic Adventurer?  </vt:lpstr>
      <vt:lpstr>What is a Vocabulary Enricher?  </vt:lpstr>
      <vt:lpstr>What is an Interested Investigator?  </vt:lpstr>
      <vt:lpstr>What is a Sophisticated Summarizer?  </vt:lpstr>
      <vt:lpstr>What will happen when I split into Literature Circle groups? </vt:lpstr>
      <vt:lpstr>What is my job when I am in a Literature Circle meeting?  </vt:lpstr>
      <vt:lpstr>What will I do with the rest of this class?  </vt:lpstr>
      <vt:lpstr>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Burke</dc:creator>
  <cp:lastModifiedBy>Shannon Burke</cp:lastModifiedBy>
  <cp:revision>778</cp:revision>
  <dcterms:created xsi:type="dcterms:W3CDTF">2017-08-29T22:21:59Z</dcterms:created>
  <dcterms:modified xsi:type="dcterms:W3CDTF">2018-09-27T01:08:26Z</dcterms:modified>
</cp:coreProperties>
</file>